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5143500" cx="9144000"/>
  <p:notesSz cx="6858000" cy="9144000"/>
  <p:embeddedFontLst>
    <p:embeddedFont>
      <p:font typeface="Montserrat"/>
      <p:regular r:id="rId18"/>
      <p:bold r:id="rId19"/>
      <p:italic r:id="rId20"/>
      <p:boldItalic r:id="rId21"/>
    </p:embeddedFont>
    <p:embeddedFont>
      <p:font typeface="Montserrat Black"/>
      <p:bold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9873CC-4E86-4E74-B4B1-E69EC3ED88F7}">
  <a:tblStyle styleId="{949873CC-4E86-4E74-B4B1-E69EC3ED88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Black-bold.fntdata"/><Relationship Id="rId21" Type="http://schemas.openxmlformats.org/officeDocument/2006/relationships/font" Target="fonts/Montserrat-boldItalic.fntdata"/><Relationship Id="rId24" Type="http://schemas.openxmlformats.org/officeDocument/2006/relationships/font" Target="fonts/MontserratLight-regular.fntdata"/><Relationship Id="rId23" Type="http://schemas.openxmlformats.org/officeDocument/2006/relationships/font" Target="fonts/MontserratBlac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ontserratLight-italic.fntdata"/><Relationship Id="rId25" Type="http://schemas.openxmlformats.org/officeDocument/2006/relationships/font" Target="fonts/MontserratLight-bold.fntdata"/><Relationship Id="rId27" Type="http://schemas.openxmlformats.org/officeDocument/2006/relationships/font" Target="fonts/Montserrat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eebd5e74e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6eebd5e74e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eebd5e74e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6eebd5e74e_1_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eebd5de1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eebd5de1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eebd5e74e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6eebd5e74e_1_1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f599b4e62_5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cf599b4e62_5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eebd5e74e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6eebd5e74e_1_1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6eebd5e74e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26eebd5e74e_1_1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6eebd5e74e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6eebd5e74e_1_2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6eebd5e74e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6eebd5e74e_1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p27"/>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7" name="Google Shape;137;p2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38" name="Google Shape;138;p2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0" name="Google Shape;140;p2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2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3" name="Google Shape;143;p2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4" name="Google Shape;144;p2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2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6" name="Google Shape;146;p2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p29"/>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9" name="Google Shape;149;p29"/>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50" name="Google Shape;150;p2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1" name="Google Shape;151;p2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2" name="Google Shape;152;p2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p3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5" name="Google Shape;155;p30"/>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56" name="Google Shape;156;p30"/>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57" name="Google Shape;157;p3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8" name="Google Shape;158;p3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9" name="Google Shape;159;p3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0" name="Shape 160"/>
        <p:cNvGrpSpPr/>
        <p:nvPr/>
      </p:nvGrpSpPr>
      <p:grpSpPr>
        <a:xfrm>
          <a:off x="0" y="0"/>
          <a:ext cx="0" cy="0"/>
          <a:chOff x="0" y="0"/>
          <a:chExt cx="0" cy="0"/>
        </a:xfrm>
      </p:grpSpPr>
      <p:sp>
        <p:nvSpPr>
          <p:cNvPr id="161" name="Google Shape;161;p3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2" name="Google Shape;162;p31"/>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63" name="Google Shape;163;p31"/>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64" name="Google Shape;164;p31"/>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65" name="Google Shape;165;p31"/>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66" name="Google Shape;166;p3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7" name="Google Shape;167;p3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8" name="Google Shape;168;p3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9" name="Shape 169"/>
        <p:cNvGrpSpPr/>
        <p:nvPr/>
      </p:nvGrpSpPr>
      <p:grpSpPr>
        <a:xfrm>
          <a:off x="0" y="0"/>
          <a:ext cx="0" cy="0"/>
          <a:chOff x="0" y="0"/>
          <a:chExt cx="0" cy="0"/>
        </a:xfrm>
      </p:grpSpPr>
      <p:sp>
        <p:nvSpPr>
          <p:cNvPr id="170" name="Google Shape;170;p3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71" name="Google Shape;171;p3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2" name="Google Shape;172;p3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3" name="Google Shape;173;p3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76" name="Google Shape;176;p33"/>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77" name="Google Shape;177;p33"/>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78" name="Google Shape;178;p3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9" name="Google Shape;179;p3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0" name="Google Shape;180;p3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83" name="Google Shape;183;p34"/>
          <p:cNvSpPr/>
          <p:nvPr>
            <p:ph idx="2" type="pic"/>
          </p:nvPr>
        </p:nvSpPr>
        <p:spPr>
          <a:xfrm>
            <a:off x="896144" y="306388"/>
            <a:ext cx="2743200" cy="2057400"/>
          </a:xfrm>
          <a:prstGeom prst="rect">
            <a:avLst/>
          </a:prstGeom>
          <a:noFill/>
          <a:ln>
            <a:noFill/>
          </a:ln>
        </p:spPr>
      </p:sp>
      <p:sp>
        <p:nvSpPr>
          <p:cNvPr id="184" name="Google Shape;184;p34"/>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85" name="Google Shape;185;p3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6" name="Google Shape;186;p3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7" name="Google Shape;187;p3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0" name="Google Shape;190;p35"/>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91" name="Google Shape;191;p3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2" name="Google Shape;192;p3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3" name="Google Shape;193;p3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6" name="Google Shape;196;p36"/>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97" name="Google Shape;197;p3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8" name="Google Shape;198;p3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9" name="Google Shape;199;p3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4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14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4.png"/><Relationship Id="rId10" Type="http://schemas.openxmlformats.org/officeDocument/2006/relationships/image" Target="../media/image21.png"/><Relationship Id="rId9"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4.png"/><Relationship Id="rId4" Type="http://schemas.openxmlformats.org/officeDocument/2006/relationships/image" Target="../media/image36.png"/><Relationship Id="rId5" Type="http://schemas.openxmlformats.org/officeDocument/2006/relationships/image" Target="../media/image34.jpg"/><Relationship Id="rId6" Type="http://schemas.openxmlformats.org/officeDocument/2006/relationships/image" Target="../media/image27.jpg"/><Relationship Id="rId7"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42.jpg"/><Relationship Id="rId9"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28.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37.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37"/>
          <p:cNvGrpSpPr/>
          <p:nvPr/>
        </p:nvGrpSpPr>
        <p:grpSpPr>
          <a:xfrm>
            <a:off x="6487382" y="-139701"/>
            <a:ext cx="1543050" cy="5686115"/>
            <a:chOff x="0" y="-19050"/>
            <a:chExt cx="812800" cy="2995155"/>
          </a:xfrm>
        </p:grpSpPr>
        <p:sp>
          <p:nvSpPr>
            <p:cNvPr id="205" name="Google Shape;205;p37"/>
            <p:cNvSpPr/>
            <p:nvPr/>
          </p:nvSpPr>
          <p:spPr>
            <a:xfrm>
              <a:off x="0" y="0"/>
              <a:ext cx="812800" cy="2976105"/>
            </a:xfrm>
            <a:custGeom>
              <a:rect b="b" l="l" r="r" t="t"/>
              <a:pathLst>
                <a:path extrusionOk="0" h="2976105" w="812800">
                  <a:moveTo>
                    <a:pt x="0" y="0"/>
                  </a:moveTo>
                  <a:lnTo>
                    <a:pt x="812800" y="0"/>
                  </a:lnTo>
                  <a:lnTo>
                    <a:pt x="812800" y="2976105"/>
                  </a:lnTo>
                  <a:lnTo>
                    <a:pt x="0" y="2976105"/>
                  </a:lnTo>
                  <a:close/>
                </a:path>
              </a:pathLst>
            </a:custGeom>
            <a:solidFill>
              <a:srgbClr val="1C5739"/>
            </a:solidFill>
            <a:ln>
              <a:noFill/>
            </a:ln>
          </p:spPr>
        </p:sp>
        <p:sp>
          <p:nvSpPr>
            <p:cNvPr id="206" name="Google Shape;206;p37"/>
            <p:cNvSpPr txBox="1"/>
            <p:nvPr/>
          </p:nvSpPr>
          <p:spPr>
            <a:xfrm>
              <a:off x="0" y="-19050"/>
              <a:ext cx="812800" cy="2995155"/>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7" name="Google Shape;207;p37"/>
          <p:cNvSpPr/>
          <p:nvPr/>
        </p:nvSpPr>
        <p:spPr>
          <a:xfrm>
            <a:off x="8192358" y="4504799"/>
            <a:ext cx="1903285" cy="1041616"/>
          </a:xfrm>
          <a:custGeom>
            <a:rect b="b" l="l" r="r" t="t"/>
            <a:pathLst>
              <a:path extrusionOk="0" h="2083232" w="3806571">
                <a:moveTo>
                  <a:pt x="0" y="0"/>
                </a:moveTo>
                <a:lnTo>
                  <a:pt x="3806570" y="0"/>
                </a:lnTo>
                <a:lnTo>
                  <a:pt x="3806570" y="2083232"/>
                </a:lnTo>
                <a:lnTo>
                  <a:pt x="0" y="2083232"/>
                </a:lnTo>
                <a:lnTo>
                  <a:pt x="0" y="0"/>
                </a:lnTo>
                <a:close/>
              </a:path>
            </a:pathLst>
          </a:custGeom>
          <a:blipFill rotWithShape="1">
            <a:blip r:embed="rId3">
              <a:alphaModFix/>
            </a:blip>
            <a:stretch>
              <a:fillRect b="0" l="0" r="0" t="0"/>
            </a:stretch>
          </a:blipFill>
          <a:ln>
            <a:noFill/>
          </a:ln>
        </p:spPr>
      </p:sp>
      <p:grpSp>
        <p:nvGrpSpPr>
          <p:cNvPr id="208" name="Google Shape;208;p37"/>
          <p:cNvGrpSpPr/>
          <p:nvPr/>
        </p:nvGrpSpPr>
        <p:grpSpPr>
          <a:xfrm>
            <a:off x="-876136" y="-289390"/>
            <a:ext cx="1543050" cy="5686115"/>
            <a:chOff x="0" y="-19050"/>
            <a:chExt cx="812800" cy="2995155"/>
          </a:xfrm>
        </p:grpSpPr>
        <p:sp>
          <p:nvSpPr>
            <p:cNvPr id="209" name="Google Shape;209;p37"/>
            <p:cNvSpPr/>
            <p:nvPr/>
          </p:nvSpPr>
          <p:spPr>
            <a:xfrm>
              <a:off x="0" y="0"/>
              <a:ext cx="812800" cy="2976105"/>
            </a:xfrm>
            <a:custGeom>
              <a:rect b="b" l="l" r="r" t="t"/>
              <a:pathLst>
                <a:path extrusionOk="0" h="2976105" w="812800">
                  <a:moveTo>
                    <a:pt x="0" y="0"/>
                  </a:moveTo>
                  <a:lnTo>
                    <a:pt x="812800" y="0"/>
                  </a:lnTo>
                  <a:lnTo>
                    <a:pt x="812800" y="2976105"/>
                  </a:lnTo>
                  <a:lnTo>
                    <a:pt x="0" y="2976105"/>
                  </a:lnTo>
                  <a:close/>
                </a:path>
              </a:pathLst>
            </a:custGeom>
            <a:solidFill>
              <a:srgbClr val="1C5739"/>
            </a:solidFill>
            <a:ln>
              <a:noFill/>
            </a:ln>
          </p:spPr>
        </p:sp>
        <p:sp>
          <p:nvSpPr>
            <p:cNvPr id="210" name="Google Shape;210;p37"/>
            <p:cNvSpPr txBox="1"/>
            <p:nvPr/>
          </p:nvSpPr>
          <p:spPr>
            <a:xfrm>
              <a:off x="0" y="-19050"/>
              <a:ext cx="812800" cy="2995155"/>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1" name="Google Shape;211;p37"/>
          <p:cNvGrpSpPr/>
          <p:nvPr/>
        </p:nvGrpSpPr>
        <p:grpSpPr>
          <a:xfrm>
            <a:off x="514350" y="1563450"/>
            <a:ext cx="55126" cy="1433973"/>
            <a:chOff x="0" y="-19050"/>
            <a:chExt cx="26312" cy="691905"/>
          </a:xfrm>
        </p:grpSpPr>
        <p:sp>
          <p:nvSpPr>
            <p:cNvPr id="212" name="Google Shape;212;p37"/>
            <p:cNvSpPr/>
            <p:nvPr/>
          </p:nvSpPr>
          <p:spPr>
            <a:xfrm>
              <a:off x="0" y="0"/>
              <a:ext cx="26312" cy="672855"/>
            </a:xfrm>
            <a:custGeom>
              <a:rect b="b" l="l" r="r" t="t"/>
              <a:pathLst>
                <a:path extrusionOk="0" h="672855" w="26312">
                  <a:moveTo>
                    <a:pt x="0" y="0"/>
                  </a:moveTo>
                  <a:lnTo>
                    <a:pt x="26312" y="0"/>
                  </a:lnTo>
                  <a:lnTo>
                    <a:pt x="26312" y="672855"/>
                  </a:lnTo>
                  <a:lnTo>
                    <a:pt x="0" y="672855"/>
                  </a:lnTo>
                  <a:close/>
                </a:path>
              </a:pathLst>
            </a:custGeom>
            <a:solidFill>
              <a:srgbClr val="FFFFFF"/>
            </a:solidFill>
            <a:ln>
              <a:noFill/>
            </a:ln>
          </p:spPr>
        </p:sp>
        <p:sp>
          <p:nvSpPr>
            <p:cNvPr id="213" name="Google Shape;213;p37"/>
            <p:cNvSpPr txBox="1"/>
            <p:nvPr/>
          </p:nvSpPr>
          <p:spPr>
            <a:xfrm>
              <a:off x="0" y="-19050"/>
              <a:ext cx="26312" cy="691905"/>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4" name="Google Shape;214;p37"/>
          <p:cNvGrpSpPr/>
          <p:nvPr/>
        </p:nvGrpSpPr>
        <p:grpSpPr>
          <a:xfrm>
            <a:off x="876464" y="1563448"/>
            <a:ext cx="1729546" cy="324903"/>
            <a:chOff x="0" y="-19050"/>
            <a:chExt cx="825638" cy="155100"/>
          </a:xfrm>
        </p:grpSpPr>
        <p:sp>
          <p:nvSpPr>
            <p:cNvPr id="215" name="Google Shape;215;p37"/>
            <p:cNvSpPr/>
            <p:nvPr/>
          </p:nvSpPr>
          <p:spPr>
            <a:xfrm>
              <a:off x="0" y="0"/>
              <a:ext cx="825638" cy="135928"/>
            </a:xfrm>
            <a:custGeom>
              <a:rect b="b" l="l" r="r" t="t"/>
              <a:pathLst>
                <a:path extrusionOk="0" h="135928" w="82563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37"/>
            <p:cNvSpPr txBox="1"/>
            <p:nvPr/>
          </p:nvSpPr>
          <p:spPr>
            <a:xfrm>
              <a:off x="0" y="-19050"/>
              <a:ext cx="825600" cy="155100"/>
            </a:xfrm>
            <a:prstGeom prst="rect">
              <a:avLst/>
            </a:prstGeom>
            <a:noFill/>
            <a:ln>
              <a:noFill/>
            </a:ln>
          </p:spPr>
          <p:txBody>
            <a:bodyPr anchorCtr="0" anchor="ctr" bIns="28025" lIns="28025" spcFirstLastPara="1" rIns="28025" wrap="square" tIns="28025">
              <a:noAutofit/>
            </a:bodyPr>
            <a:lstStyle/>
            <a:p>
              <a:pPr indent="0" lvl="0" marL="0" marR="0" rtl="0" algn="ctr">
                <a:lnSpc>
                  <a:spcPct val="130000"/>
                </a:lnSpc>
                <a:spcBef>
                  <a:spcPts val="0"/>
                </a:spcBef>
                <a:spcAft>
                  <a:spcPts val="0"/>
                </a:spcAft>
                <a:buNone/>
              </a:pPr>
              <a:r>
                <a:rPr b="0" i="0" lang="en" sz="1200" u="none" cap="none" strike="noStrike">
                  <a:solidFill>
                    <a:srgbClr val="FFFFFF"/>
                  </a:solidFill>
                  <a:latin typeface="Montserrat Light"/>
                  <a:ea typeface="Montserrat Light"/>
                  <a:cs typeface="Montserrat Light"/>
                  <a:sym typeface="Montserrat Light"/>
                </a:rPr>
                <a:t>Share IT - Spring 2024</a:t>
              </a:r>
              <a:endParaRPr sz="700"/>
            </a:p>
          </p:txBody>
        </p:sp>
      </p:grpSp>
      <p:sp>
        <p:nvSpPr>
          <p:cNvPr id="217" name="Google Shape;217;p37"/>
          <p:cNvSpPr/>
          <p:nvPr/>
        </p:nvSpPr>
        <p:spPr>
          <a:xfrm>
            <a:off x="-1388935" y="-103535"/>
            <a:ext cx="1903286" cy="1041616"/>
          </a:xfrm>
          <a:custGeom>
            <a:rect b="b" l="l" r="r" t="t"/>
            <a:pathLst>
              <a:path extrusionOk="0" h="2083232" w="3806571">
                <a:moveTo>
                  <a:pt x="0" y="0"/>
                </a:moveTo>
                <a:lnTo>
                  <a:pt x="3806571" y="0"/>
                </a:lnTo>
                <a:lnTo>
                  <a:pt x="3806571" y="2083233"/>
                </a:lnTo>
                <a:lnTo>
                  <a:pt x="0" y="2083233"/>
                </a:lnTo>
                <a:lnTo>
                  <a:pt x="0" y="0"/>
                </a:lnTo>
                <a:close/>
              </a:path>
            </a:pathLst>
          </a:custGeom>
          <a:blipFill rotWithShape="1">
            <a:blip r:embed="rId4">
              <a:alphaModFix/>
            </a:blip>
            <a:stretch>
              <a:fillRect b="0" l="0" r="0" t="0"/>
            </a:stretch>
          </a:blipFill>
          <a:ln>
            <a:noFill/>
          </a:ln>
        </p:spPr>
      </p:sp>
      <p:sp>
        <p:nvSpPr>
          <p:cNvPr id="218" name="Google Shape;218;p37"/>
          <p:cNvSpPr/>
          <p:nvPr/>
        </p:nvSpPr>
        <p:spPr>
          <a:xfrm>
            <a:off x="5362942" y="1283525"/>
            <a:ext cx="3662013" cy="2387871"/>
          </a:xfrm>
          <a:custGeom>
            <a:rect b="b" l="l" r="r" t="t"/>
            <a:pathLst>
              <a:path extrusionOk="0" h="4775741" w="7324025">
                <a:moveTo>
                  <a:pt x="0" y="0"/>
                </a:moveTo>
                <a:lnTo>
                  <a:pt x="7324025" y="0"/>
                </a:lnTo>
                <a:lnTo>
                  <a:pt x="7324025" y="4775742"/>
                </a:lnTo>
                <a:lnTo>
                  <a:pt x="0" y="4775742"/>
                </a:lnTo>
                <a:lnTo>
                  <a:pt x="0" y="0"/>
                </a:lnTo>
                <a:close/>
              </a:path>
            </a:pathLst>
          </a:custGeom>
          <a:blipFill rotWithShape="1">
            <a:blip r:embed="rId5">
              <a:alphaModFix/>
            </a:blip>
            <a:stretch>
              <a:fillRect b="0" l="0" r="0" t="0"/>
            </a:stretch>
          </a:blipFill>
          <a:ln cap="sq" cmpd="sng" w="85725">
            <a:solidFill>
              <a:srgbClr val="1C5739"/>
            </a:solidFill>
            <a:prstDash val="solid"/>
            <a:miter lim="8000"/>
            <a:headEnd len="sm" w="sm" type="none"/>
            <a:tailEnd len="sm" w="sm" type="none"/>
          </a:ln>
        </p:spPr>
      </p:sp>
      <p:sp>
        <p:nvSpPr>
          <p:cNvPr id="219" name="Google Shape;219;p37"/>
          <p:cNvSpPr/>
          <p:nvPr/>
        </p:nvSpPr>
        <p:spPr>
          <a:xfrm>
            <a:off x="5521650" y="4053674"/>
            <a:ext cx="884085" cy="973682"/>
          </a:xfrm>
          <a:custGeom>
            <a:rect b="b" l="l" r="r" t="t"/>
            <a:pathLst>
              <a:path extrusionOk="0" h="1650308" w="1524284">
                <a:moveTo>
                  <a:pt x="0" y="0"/>
                </a:moveTo>
                <a:lnTo>
                  <a:pt x="1524284" y="0"/>
                </a:lnTo>
                <a:lnTo>
                  <a:pt x="1524284" y="1650307"/>
                </a:lnTo>
                <a:lnTo>
                  <a:pt x="0" y="1650307"/>
                </a:lnTo>
                <a:lnTo>
                  <a:pt x="0" y="0"/>
                </a:lnTo>
                <a:close/>
              </a:path>
            </a:pathLst>
          </a:custGeom>
          <a:blipFill rotWithShape="1">
            <a:blip r:embed="rId6">
              <a:alphaModFix/>
            </a:blip>
            <a:stretch>
              <a:fillRect b="0" l="0" r="0" t="0"/>
            </a:stretch>
          </a:blipFill>
          <a:ln>
            <a:noFill/>
          </a:ln>
        </p:spPr>
      </p:sp>
      <p:sp>
        <p:nvSpPr>
          <p:cNvPr id="220" name="Google Shape;220;p37"/>
          <p:cNvSpPr/>
          <p:nvPr/>
        </p:nvSpPr>
        <p:spPr>
          <a:xfrm>
            <a:off x="956831" y="514350"/>
            <a:ext cx="885187" cy="88518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16908" l="-13879" r="-18217" t="-11089"/>
            </a:stretch>
          </a:blipFill>
          <a:ln cap="sq" cmpd="sng" w="381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37"/>
          <p:cNvSpPr txBox="1"/>
          <p:nvPr/>
        </p:nvSpPr>
        <p:spPr>
          <a:xfrm>
            <a:off x="876470" y="2997425"/>
            <a:ext cx="2441700" cy="2154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i="0" lang="en" sz="1400" u="none" cap="none" strike="noStrike">
                <a:solidFill>
                  <a:srgbClr val="1C5739"/>
                </a:solidFill>
                <a:latin typeface="Montserrat"/>
                <a:ea typeface="Montserrat"/>
                <a:cs typeface="Montserrat"/>
                <a:sym typeface="Montserrat"/>
              </a:rPr>
              <a:t>By The BitMasters </a:t>
            </a:r>
            <a:endParaRPr sz="700">
              <a:latin typeface="Montserrat"/>
              <a:ea typeface="Montserrat"/>
              <a:cs typeface="Montserrat"/>
              <a:sym typeface="Montserrat"/>
            </a:endParaRPr>
          </a:p>
        </p:txBody>
      </p:sp>
      <p:sp>
        <p:nvSpPr>
          <p:cNvPr id="222" name="Google Shape;222;p37"/>
          <p:cNvSpPr txBox="1"/>
          <p:nvPr/>
        </p:nvSpPr>
        <p:spPr>
          <a:xfrm>
            <a:off x="666863" y="2021550"/>
            <a:ext cx="4696200" cy="842400"/>
          </a:xfrm>
          <a:prstGeom prst="rect">
            <a:avLst/>
          </a:prstGeom>
          <a:noFill/>
          <a:ln>
            <a:noFill/>
          </a:ln>
        </p:spPr>
        <p:txBody>
          <a:bodyPr anchorCtr="0" anchor="t" bIns="0" lIns="0" spcFirstLastPara="1" rIns="0" wrap="square" tIns="0">
            <a:spAutoFit/>
          </a:bodyPr>
          <a:lstStyle/>
          <a:p>
            <a:pPr indent="0" lvl="0" marL="0" marR="0" rtl="0" algn="l">
              <a:lnSpc>
                <a:spcPct val="96002"/>
              </a:lnSpc>
              <a:spcBef>
                <a:spcPts val="0"/>
              </a:spcBef>
              <a:spcAft>
                <a:spcPts val="0"/>
              </a:spcAft>
              <a:buNone/>
            </a:pPr>
            <a:r>
              <a:rPr b="1" i="0" lang="en" sz="5700" u="none" cap="none" strike="noStrike">
                <a:solidFill>
                  <a:srgbClr val="1C5739"/>
                </a:solidFill>
                <a:latin typeface="Montserrat"/>
                <a:ea typeface="Montserrat"/>
                <a:cs typeface="Montserrat"/>
                <a:sym typeface="Montserrat"/>
              </a:rPr>
              <a:t>GOFINANCE</a:t>
            </a:r>
            <a:endParaRPr b="1" sz="900">
              <a:latin typeface="Montserrat"/>
              <a:ea typeface="Montserrat"/>
              <a:cs typeface="Montserrat"/>
              <a:sym typeface="Montserrat"/>
            </a:endParaRPr>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p:nvPr/>
        </p:nvSpPr>
        <p:spPr>
          <a:xfrm>
            <a:off x="7296248" y="3786961"/>
            <a:ext cx="2343660" cy="2343660"/>
          </a:xfrm>
          <a:custGeom>
            <a:rect b="b" l="l" r="r" t="t"/>
            <a:pathLst>
              <a:path extrusionOk="0" h="4687320" w="4687320">
                <a:moveTo>
                  <a:pt x="0" y="0"/>
                </a:moveTo>
                <a:lnTo>
                  <a:pt x="4687320" y="0"/>
                </a:lnTo>
                <a:lnTo>
                  <a:pt x="4687320" y="4687319"/>
                </a:lnTo>
                <a:lnTo>
                  <a:pt x="0" y="4687319"/>
                </a:lnTo>
                <a:lnTo>
                  <a:pt x="0" y="0"/>
                </a:lnTo>
                <a:close/>
              </a:path>
            </a:pathLst>
          </a:custGeom>
          <a:blipFill rotWithShape="1">
            <a:blip r:embed="rId3">
              <a:alphaModFix/>
            </a:blip>
            <a:stretch>
              <a:fillRect b="0" l="0" r="0" t="0"/>
            </a:stretch>
          </a:blipFill>
          <a:ln>
            <a:noFill/>
          </a:ln>
        </p:spPr>
      </p:sp>
      <p:grpSp>
        <p:nvGrpSpPr>
          <p:cNvPr id="228" name="Google Shape;228;p38"/>
          <p:cNvGrpSpPr/>
          <p:nvPr/>
        </p:nvGrpSpPr>
        <p:grpSpPr>
          <a:xfrm>
            <a:off x="8443981" y="2992560"/>
            <a:ext cx="1042554" cy="1042554"/>
            <a:chOff x="0" y="0"/>
            <a:chExt cx="812800" cy="812800"/>
          </a:xfrm>
        </p:grpSpPr>
        <p:sp>
          <p:nvSpPr>
            <p:cNvPr id="229" name="Google Shape;229;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0" name="Google Shape;230;p38"/>
            <p:cNvSpPr txBox="1"/>
            <p:nvPr/>
          </p:nvSpPr>
          <p:spPr>
            <a:xfrm>
              <a:off x="76200" y="57150"/>
              <a:ext cx="660400" cy="679450"/>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1" name="Google Shape;231;p38"/>
          <p:cNvSpPr/>
          <p:nvPr/>
        </p:nvSpPr>
        <p:spPr>
          <a:xfrm>
            <a:off x="-780110" y="864093"/>
            <a:ext cx="1886460" cy="1886460"/>
          </a:xfrm>
          <a:custGeom>
            <a:rect b="b" l="l" r="r" t="t"/>
            <a:pathLst>
              <a:path extrusionOk="0" h="3772920" w="3772920">
                <a:moveTo>
                  <a:pt x="0" y="0"/>
                </a:moveTo>
                <a:lnTo>
                  <a:pt x="3772920" y="0"/>
                </a:lnTo>
                <a:lnTo>
                  <a:pt x="3772920" y="3772919"/>
                </a:lnTo>
                <a:lnTo>
                  <a:pt x="0" y="3772919"/>
                </a:lnTo>
                <a:lnTo>
                  <a:pt x="0" y="0"/>
                </a:lnTo>
                <a:close/>
              </a:path>
            </a:pathLst>
          </a:custGeom>
          <a:blipFill rotWithShape="1">
            <a:blip r:embed="rId3">
              <a:alphaModFix/>
            </a:blip>
            <a:stretch>
              <a:fillRect b="0" l="0" r="0" t="0"/>
            </a:stretch>
          </a:blipFill>
          <a:ln>
            <a:noFill/>
          </a:ln>
        </p:spPr>
      </p:sp>
      <p:grpSp>
        <p:nvGrpSpPr>
          <p:cNvPr id="232" name="Google Shape;232;p38"/>
          <p:cNvGrpSpPr/>
          <p:nvPr/>
        </p:nvGrpSpPr>
        <p:grpSpPr>
          <a:xfrm>
            <a:off x="-1131321" y="-1952283"/>
            <a:ext cx="3677953" cy="3677953"/>
            <a:chOff x="0" y="0"/>
            <a:chExt cx="812800" cy="812800"/>
          </a:xfrm>
        </p:grpSpPr>
        <p:sp>
          <p:nvSpPr>
            <p:cNvPr id="233" name="Google Shape;233;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4" name="Google Shape;234;p38"/>
            <p:cNvSpPr txBox="1"/>
            <p:nvPr/>
          </p:nvSpPr>
          <p:spPr>
            <a:xfrm>
              <a:off x="76200" y="57150"/>
              <a:ext cx="660400" cy="679450"/>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5" name="Google Shape;235;p38"/>
          <p:cNvSpPr/>
          <p:nvPr/>
        </p:nvSpPr>
        <p:spPr>
          <a:xfrm>
            <a:off x="86298" y="3935244"/>
            <a:ext cx="999557" cy="1208256"/>
          </a:xfrm>
          <a:custGeom>
            <a:rect b="b" l="l" r="r" t="t"/>
            <a:pathLst>
              <a:path extrusionOk="0" h="2416512" w="1999114">
                <a:moveTo>
                  <a:pt x="0" y="0"/>
                </a:moveTo>
                <a:lnTo>
                  <a:pt x="1999114" y="0"/>
                </a:lnTo>
                <a:lnTo>
                  <a:pt x="1999114" y="2416512"/>
                </a:lnTo>
                <a:lnTo>
                  <a:pt x="0" y="2416512"/>
                </a:lnTo>
                <a:lnTo>
                  <a:pt x="0" y="0"/>
                </a:lnTo>
                <a:close/>
              </a:path>
            </a:pathLst>
          </a:custGeom>
          <a:blipFill rotWithShape="1">
            <a:blip r:embed="rId4">
              <a:alphaModFix/>
            </a:blip>
            <a:stretch>
              <a:fillRect b="0" l="0" r="0" t="0"/>
            </a:stretch>
          </a:blipFill>
          <a:ln>
            <a:noFill/>
          </a:ln>
        </p:spPr>
      </p:sp>
      <p:grpSp>
        <p:nvGrpSpPr>
          <p:cNvPr id="236" name="Google Shape;236;p38"/>
          <p:cNvGrpSpPr/>
          <p:nvPr/>
        </p:nvGrpSpPr>
        <p:grpSpPr>
          <a:xfrm>
            <a:off x="1600675" y="939375"/>
            <a:ext cx="6635190" cy="2052952"/>
            <a:chOff x="0" y="-31567"/>
            <a:chExt cx="14907189" cy="3895545"/>
          </a:xfrm>
        </p:grpSpPr>
        <p:sp>
          <p:nvSpPr>
            <p:cNvPr id="237" name="Google Shape;237;p38"/>
            <p:cNvSpPr/>
            <p:nvPr/>
          </p:nvSpPr>
          <p:spPr>
            <a:xfrm>
              <a:off x="2179971" y="-31567"/>
              <a:ext cx="2348942" cy="3895545"/>
            </a:xfrm>
            <a:custGeom>
              <a:rect b="b" l="l" r="r" t="t"/>
              <a:pathLst>
                <a:path extrusionOk="0"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38"/>
            <p:cNvSpPr/>
            <p:nvPr/>
          </p:nvSpPr>
          <p:spPr>
            <a:xfrm>
              <a:off x="2458743" y="1244748"/>
              <a:ext cx="711683" cy="1341819"/>
            </a:xfrm>
            <a:custGeom>
              <a:rect b="b" l="l" r="r" t="t"/>
              <a:pathLst>
                <a:path extrusionOk="0"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9" name="Google Shape;239;p38"/>
            <p:cNvSpPr/>
            <p:nvPr/>
          </p:nvSpPr>
          <p:spPr>
            <a:xfrm>
              <a:off x="3066766" y="352194"/>
              <a:ext cx="11840423" cy="3128010"/>
            </a:xfrm>
            <a:custGeom>
              <a:rect b="b" l="l" r="r" t="t"/>
              <a:pathLst>
                <a:path extrusionOk="0"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0" name="Google Shape;240;p38"/>
            <p:cNvSpPr/>
            <p:nvPr/>
          </p:nvSpPr>
          <p:spPr>
            <a:xfrm>
              <a:off x="4565931" y="1164794"/>
              <a:ext cx="1392843" cy="1527899"/>
            </a:xfrm>
            <a:custGeom>
              <a:rect b="b" l="l" r="r" t="t"/>
              <a:pathLst>
                <a:path extrusionOk="0" h="2003802" w="1683194">
                  <a:moveTo>
                    <a:pt x="0" y="0"/>
                  </a:moveTo>
                  <a:lnTo>
                    <a:pt x="1683194" y="0"/>
                  </a:lnTo>
                  <a:lnTo>
                    <a:pt x="1683194" y="2003802"/>
                  </a:lnTo>
                  <a:lnTo>
                    <a:pt x="0" y="2003802"/>
                  </a:lnTo>
                  <a:lnTo>
                    <a:pt x="0" y="0"/>
                  </a:lnTo>
                  <a:close/>
                </a:path>
              </a:pathLst>
            </a:custGeom>
            <a:blipFill rotWithShape="1">
              <a:blip r:embed="rId5">
                <a:alphaModFix/>
              </a:blip>
              <a:stretch>
                <a:fillRect b="0" l="0" r="0" t="0"/>
              </a:stretch>
            </a:blipFill>
            <a:ln>
              <a:noFill/>
            </a:ln>
          </p:spPr>
        </p:sp>
        <p:sp>
          <p:nvSpPr>
            <p:cNvPr id="241" name="Google Shape;241;p38"/>
            <p:cNvSpPr txBox="1"/>
            <p:nvPr/>
          </p:nvSpPr>
          <p:spPr>
            <a:xfrm>
              <a:off x="6026904" y="352208"/>
              <a:ext cx="7910400" cy="28512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t/>
              </a:r>
              <a:endParaRPr b="0" i="0" sz="1300" u="none" cap="none" strike="noStrike">
                <a:solidFill>
                  <a:schemeClr val="dk1"/>
                </a:solidFill>
                <a:latin typeface="Calibri"/>
                <a:ea typeface="Calibri"/>
                <a:cs typeface="Calibri"/>
                <a:sym typeface="Calibri"/>
              </a:endParaRPr>
            </a:p>
            <a:p>
              <a:pPr indent="0" lvl="0" marL="0" marR="0" rtl="0" algn="l">
                <a:lnSpc>
                  <a:spcPct val="137981"/>
                </a:lnSpc>
                <a:spcBef>
                  <a:spcPts val="0"/>
                </a:spcBef>
                <a:spcAft>
                  <a:spcPts val="0"/>
                </a:spcAft>
                <a:buNone/>
              </a:pPr>
              <a:r>
                <a:rPr i="0" lang="en" sz="1300" u="none" cap="none" strike="noStrike">
                  <a:solidFill>
                    <a:srgbClr val="FFFFFF"/>
                  </a:solidFill>
                  <a:latin typeface="Montserrat"/>
                  <a:ea typeface="Montserrat"/>
                  <a:cs typeface="Montserrat"/>
                  <a:sym typeface="Montserrat"/>
                </a:rPr>
                <a:t>GOFinance addresses the lack of financial education in American schools by offering an app that teaches important money management skills like setting up a bank account or writing a check.</a:t>
              </a:r>
              <a:endParaRPr sz="1100">
                <a:latin typeface="Montserrat"/>
                <a:ea typeface="Montserrat"/>
                <a:cs typeface="Montserrat"/>
                <a:sym typeface="Montserrat"/>
              </a:endParaRPr>
            </a:p>
          </p:txBody>
        </p:sp>
        <p:sp>
          <p:nvSpPr>
            <p:cNvPr id="242" name="Google Shape;242;p38"/>
            <p:cNvSpPr txBox="1"/>
            <p:nvPr/>
          </p:nvSpPr>
          <p:spPr>
            <a:xfrm>
              <a:off x="0" y="1077274"/>
              <a:ext cx="1945200" cy="963900"/>
            </a:xfrm>
            <a:prstGeom prst="rect">
              <a:avLst/>
            </a:prstGeom>
            <a:noFill/>
            <a:ln>
              <a:noFill/>
            </a:ln>
          </p:spPr>
          <p:txBody>
            <a:bodyPr anchorCtr="0" anchor="t" bIns="0" lIns="0" spcFirstLastPara="1" rIns="0" wrap="square" tIns="0">
              <a:spAutoFit/>
            </a:bodyPr>
            <a:lstStyle/>
            <a:p>
              <a:pPr indent="0" lvl="0" marL="0" marR="0" rtl="0" algn="ctr">
                <a:lnSpc>
                  <a:spcPct val="138001"/>
                </a:lnSpc>
                <a:spcBef>
                  <a:spcPts val="0"/>
                </a:spcBef>
                <a:spcAft>
                  <a:spcPts val="0"/>
                </a:spcAft>
                <a:buNone/>
              </a:pPr>
              <a:r>
                <a:rPr b="1" i="0" lang="en" sz="3300" u="none" cap="none" strike="noStrike">
                  <a:solidFill>
                    <a:srgbClr val="231F20"/>
                  </a:solidFill>
                  <a:latin typeface="Trebuchet MS"/>
                  <a:ea typeface="Trebuchet MS"/>
                  <a:cs typeface="Trebuchet MS"/>
                  <a:sym typeface="Trebuchet MS"/>
                </a:rPr>
                <a:t>01</a:t>
              </a:r>
              <a:endParaRPr b="1" sz="700">
                <a:latin typeface="Trebuchet MS"/>
                <a:ea typeface="Trebuchet MS"/>
                <a:cs typeface="Trebuchet MS"/>
                <a:sym typeface="Trebuchet MS"/>
              </a:endParaRPr>
            </a:p>
          </p:txBody>
        </p:sp>
      </p:grpSp>
      <p:grpSp>
        <p:nvGrpSpPr>
          <p:cNvPr id="243" name="Google Shape;243;p38"/>
          <p:cNvGrpSpPr/>
          <p:nvPr/>
        </p:nvGrpSpPr>
        <p:grpSpPr>
          <a:xfrm>
            <a:off x="1521675" y="2842900"/>
            <a:ext cx="6449330" cy="2140486"/>
            <a:chOff x="0" y="-30825"/>
            <a:chExt cx="14328661" cy="3803956"/>
          </a:xfrm>
        </p:grpSpPr>
        <p:sp>
          <p:nvSpPr>
            <p:cNvPr id="244" name="Google Shape;244;p38"/>
            <p:cNvSpPr/>
            <p:nvPr/>
          </p:nvSpPr>
          <p:spPr>
            <a:xfrm>
              <a:off x="10138909" y="-30825"/>
              <a:ext cx="2293716" cy="3803956"/>
            </a:xfrm>
            <a:custGeom>
              <a:rect b="b" l="l" r="r" t="t"/>
              <a:pathLst>
                <a:path extrusionOk="0"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5" name="Google Shape;245;p38"/>
            <p:cNvSpPr/>
            <p:nvPr/>
          </p:nvSpPr>
          <p:spPr>
            <a:xfrm>
              <a:off x="11464882" y="1215484"/>
              <a:ext cx="695939" cy="1310469"/>
            </a:xfrm>
            <a:custGeom>
              <a:rect b="b" l="l" r="r" t="t"/>
              <a:pathLst>
                <a:path extrusionOk="0"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6" name="Google Shape;246;p38"/>
            <p:cNvSpPr/>
            <p:nvPr/>
          </p:nvSpPr>
          <p:spPr>
            <a:xfrm>
              <a:off x="0" y="343914"/>
              <a:ext cx="11567378" cy="3054467"/>
            </a:xfrm>
            <a:custGeom>
              <a:rect b="b" l="l" r="r" t="t"/>
              <a:pathLst>
                <a:path extrusionOk="0"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7" name="Google Shape;247;p38"/>
            <p:cNvSpPr/>
            <p:nvPr/>
          </p:nvSpPr>
          <p:spPr>
            <a:xfrm>
              <a:off x="8373441" y="933143"/>
              <a:ext cx="1731807" cy="1625876"/>
            </a:xfrm>
            <a:custGeom>
              <a:rect b="b" l="l" r="r" t="t"/>
              <a:pathLst>
                <a:path extrusionOk="0" h="2077797" w="1892685">
                  <a:moveTo>
                    <a:pt x="0" y="0"/>
                  </a:moveTo>
                  <a:lnTo>
                    <a:pt x="1892685" y="0"/>
                  </a:lnTo>
                  <a:lnTo>
                    <a:pt x="1892685" y="2077797"/>
                  </a:lnTo>
                  <a:lnTo>
                    <a:pt x="0" y="2077797"/>
                  </a:lnTo>
                  <a:lnTo>
                    <a:pt x="0" y="0"/>
                  </a:lnTo>
                  <a:close/>
                </a:path>
              </a:pathLst>
            </a:custGeom>
            <a:blipFill rotWithShape="1">
              <a:blip r:embed="rId6">
                <a:alphaModFix/>
              </a:blip>
              <a:stretch>
                <a:fillRect b="0" l="0" r="0" t="0"/>
              </a:stretch>
            </a:blipFill>
            <a:ln>
              <a:noFill/>
            </a:ln>
          </p:spPr>
        </p:sp>
        <p:sp>
          <p:nvSpPr>
            <p:cNvPr id="248" name="Google Shape;248;p38"/>
            <p:cNvSpPr txBox="1"/>
            <p:nvPr/>
          </p:nvSpPr>
          <p:spPr>
            <a:xfrm>
              <a:off x="12429061" y="1015888"/>
              <a:ext cx="1899600" cy="875400"/>
            </a:xfrm>
            <a:prstGeom prst="rect">
              <a:avLst/>
            </a:prstGeom>
            <a:noFill/>
            <a:ln>
              <a:noFill/>
            </a:ln>
          </p:spPr>
          <p:txBody>
            <a:bodyPr anchorCtr="0" anchor="t" bIns="0" lIns="0" spcFirstLastPara="1" rIns="0" wrap="square" tIns="0">
              <a:spAutoFit/>
            </a:bodyPr>
            <a:lstStyle/>
            <a:p>
              <a:pPr indent="0" lvl="0" marL="0" marR="0" rtl="0" algn="ctr">
                <a:lnSpc>
                  <a:spcPct val="137988"/>
                </a:lnSpc>
                <a:spcBef>
                  <a:spcPts val="0"/>
                </a:spcBef>
                <a:spcAft>
                  <a:spcPts val="0"/>
                </a:spcAft>
                <a:buNone/>
              </a:pPr>
              <a:r>
                <a:rPr b="1" i="0" lang="en" sz="3200" u="none" cap="none" strike="noStrike">
                  <a:solidFill>
                    <a:srgbClr val="231F20"/>
                  </a:solidFill>
                  <a:latin typeface="Trebuchet MS"/>
                  <a:ea typeface="Trebuchet MS"/>
                  <a:cs typeface="Trebuchet MS"/>
                  <a:sym typeface="Trebuchet MS"/>
                </a:rPr>
                <a:t>02</a:t>
              </a:r>
              <a:endParaRPr b="1" sz="700">
                <a:latin typeface="Trebuchet MS"/>
                <a:ea typeface="Trebuchet MS"/>
                <a:cs typeface="Trebuchet MS"/>
                <a:sym typeface="Trebuchet MS"/>
              </a:endParaRPr>
            </a:p>
          </p:txBody>
        </p:sp>
        <p:sp>
          <p:nvSpPr>
            <p:cNvPr id="249" name="Google Shape;249;p38"/>
            <p:cNvSpPr txBox="1"/>
            <p:nvPr/>
          </p:nvSpPr>
          <p:spPr>
            <a:xfrm>
              <a:off x="900156" y="586604"/>
              <a:ext cx="7153500" cy="2319000"/>
            </a:xfrm>
            <a:prstGeom prst="rect">
              <a:avLst/>
            </a:prstGeom>
            <a:noFill/>
            <a:ln>
              <a:noFill/>
            </a:ln>
          </p:spPr>
          <p:txBody>
            <a:bodyPr anchorCtr="0" anchor="t" bIns="0" lIns="0" spcFirstLastPara="1" rIns="0" wrap="square" tIns="0">
              <a:spAutoFit/>
            </a:bodyPr>
            <a:lstStyle/>
            <a:p>
              <a:pPr indent="0" lvl="0" marL="0" marR="0" rtl="0" algn="r">
                <a:lnSpc>
                  <a:spcPct val="138025"/>
                </a:lnSpc>
                <a:spcBef>
                  <a:spcPts val="0"/>
                </a:spcBef>
                <a:spcAft>
                  <a:spcPts val="0"/>
                </a:spcAft>
                <a:buNone/>
              </a:pPr>
              <a:r>
                <a:rPr i="0" lang="en" sz="1300" u="none" cap="none" strike="noStrike">
                  <a:solidFill>
                    <a:srgbClr val="FFFFFF"/>
                  </a:solidFill>
                  <a:latin typeface="Montserrat"/>
                  <a:ea typeface="Montserrat"/>
                  <a:cs typeface="Montserrat"/>
                  <a:sym typeface="Montserrat"/>
                </a:rPr>
                <a:t>Our overall goal is to engage and educate individuals, specifically younger audiences, with content that helps with long-term retention and eventual application of knowledge</a:t>
              </a:r>
              <a:r>
                <a:rPr b="0" i="0" lang="en" sz="1300" u="none" cap="none" strike="noStrike">
                  <a:solidFill>
                    <a:srgbClr val="FFFFFF"/>
                  </a:solidFill>
                  <a:latin typeface="Arial"/>
                  <a:ea typeface="Arial"/>
                  <a:cs typeface="Arial"/>
                  <a:sym typeface="Arial"/>
                </a:rPr>
                <a:t>.</a:t>
              </a:r>
              <a:endParaRPr sz="1000"/>
            </a:p>
          </p:txBody>
        </p:sp>
      </p:grpSp>
      <p:sp>
        <p:nvSpPr>
          <p:cNvPr id="250" name="Google Shape;250;p38"/>
          <p:cNvSpPr/>
          <p:nvPr/>
        </p:nvSpPr>
        <p:spPr>
          <a:xfrm>
            <a:off x="8468078" y="3129914"/>
            <a:ext cx="780438" cy="805330"/>
          </a:xfrm>
          <a:custGeom>
            <a:rect b="b" l="l" r="r" t="t"/>
            <a:pathLst>
              <a:path extrusionOk="0" h="1610660" w="1560876">
                <a:moveTo>
                  <a:pt x="0" y="0"/>
                </a:moveTo>
                <a:lnTo>
                  <a:pt x="1560876" y="0"/>
                </a:lnTo>
                <a:lnTo>
                  <a:pt x="1560876" y="1610660"/>
                </a:lnTo>
                <a:lnTo>
                  <a:pt x="0" y="1610660"/>
                </a:lnTo>
                <a:lnTo>
                  <a:pt x="0" y="0"/>
                </a:lnTo>
                <a:close/>
              </a:path>
            </a:pathLst>
          </a:custGeom>
          <a:blipFill rotWithShape="1">
            <a:blip r:embed="rId7">
              <a:alphaModFix/>
            </a:blip>
            <a:stretch>
              <a:fillRect b="0" l="0" r="0" t="0"/>
            </a:stretch>
          </a:blipFill>
          <a:ln>
            <a:noFill/>
          </a:ln>
        </p:spPr>
      </p:sp>
      <p:sp>
        <p:nvSpPr>
          <p:cNvPr id="251" name="Google Shape;251;p38"/>
          <p:cNvSpPr txBox="1"/>
          <p:nvPr/>
        </p:nvSpPr>
        <p:spPr>
          <a:xfrm>
            <a:off x="0" y="523875"/>
            <a:ext cx="2144400" cy="415500"/>
          </a:xfrm>
          <a:prstGeom prst="rect">
            <a:avLst/>
          </a:prstGeom>
          <a:noFill/>
          <a:ln>
            <a:noFill/>
          </a:ln>
        </p:spPr>
        <p:txBody>
          <a:bodyPr anchorCtr="0" anchor="t" bIns="0" lIns="0" spcFirstLastPara="1" rIns="0" wrap="square" tIns="0">
            <a:spAutoFit/>
          </a:bodyPr>
          <a:lstStyle/>
          <a:p>
            <a:pPr indent="0" lvl="0" marL="0" marR="0" rtl="0" algn="ctr">
              <a:lnSpc>
                <a:spcPct val="130014"/>
              </a:lnSpc>
              <a:spcBef>
                <a:spcPts val="0"/>
              </a:spcBef>
              <a:spcAft>
                <a:spcPts val="0"/>
              </a:spcAft>
              <a:buNone/>
            </a:pPr>
            <a:r>
              <a:rPr b="1" i="0" lang="en" sz="2700" u="none" cap="none" strike="noStrike">
                <a:solidFill>
                  <a:srgbClr val="FDFBFB"/>
                </a:solidFill>
                <a:latin typeface="Montserrat"/>
                <a:ea typeface="Montserrat"/>
                <a:cs typeface="Montserrat"/>
                <a:sym typeface="Montserrat"/>
              </a:rPr>
              <a:t>OVERVIEW</a:t>
            </a:r>
            <a:endParaRPr b="1" sz="700">
              <a:latin typeface="Montserrat"/>
              <a:ea typeface="Montserrat"/>
              <a:cs typeface="Montserrat"/>
              <a:sym typeface="Montserrat"/>
            </a:endParaRPr>
          </a:p>
        </p:txBody>
      </p:sp>
    </p:spTree>
  </p:cSld>
  <p:clrMapOvr>
    <a:masterClrMapping/>
  </p:clrMapOvr>
  <mc:AlternateContent>
    <mc:Choice Requires="p14">
      <p:transition spd="slow" p14:dur="18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nvSpPr>
        <p:spPr>
          <a:xfrm>
            <a:off x="5201250" y="0"/>
            <a:ext cx="3065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040506"/>
                </a:solidFill>
                <a:latin typeface="Montserrat"/>
                <a:ea typeface="Montserrat"/>
                <a:cs typeface="Montserrat"/>
                <a:sym typeface="Montserrat"/>
              </a:rPr>
              <a:t>GOFinance</a:t>
            </a:r>
            <a:endParaRPr b="1" sz="2700">
              <a:solidFill>
                <a:srgbClr val="040506"/>
              </a:solidFill>
              <a:latin typeface="Montserrat"/>
              <a:ea typeface="Montserrat"/>
              <a:cs typeface="Montserrat"/>
              <a:sym typeface="Montserrat"/>
            </a:endParaRPr>
          </a:p>
        </p:txBody>
      </p:sp>
      <p:sp>
        <p:nvSpPr>
          <p:cNvPr id="257" name="Google Shape;257;p39"/>
          <p:cNvSpPr txBox="1"/>
          <p:nvPr/>
        </p:nvSpPr>
        <p:spPr>
          <a:xfrm>
            <a:off x="4572050" y="518200"/>
            <a:ext cx="4572000" cy="4617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Montserrat"/>
              <a:buChar char="●"/>
            </a:pPr>
            <a:r>
              <a:rPr b="1" lang="en" sz="1600">
                <a:solidFill>
                  <a:srgbClr val="216C53"/>
                </a:solidFill>
                <a:latin typeface="Montserrat"/>
                <a:ea typeface="Montserrat"/>
                <a:cs typeface="Montserrat"/>
                <a:sym typeface="Montserrat"/>
              </a:rPr>
              <a:t>GOFinance</a:t>
            </a:r>
            <a:r>
              <a:rPr lang="en" sz="1600">
                <a:solidFill>
                  <a:schemeClr val="dk1"/>
                </a:solidFill>
                <a:latin typeface="Montserrat"/>
                <a:ea typeface="Montserrat"/>
                <a:cs typeface="Montserrat"/>
                <a:sym typeface="Montserrat"/>
              </a:rPr>
              <a:t> will work on both iOS and Android operating systems, allowing for maximum accessibility. It can be downloaded on both desktop and mobile devices.</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We plan to use…</a:t>
            </a:r>
            <a:endParaRPr sz="1600">
              <a:solidFill>
                <a:schemeClr val="dk1"/>
              </a:solidFill>
              <a:latin typeface="Montserrat"/>
              <a:ea typeface="Montserrat"/>
              <a:cs typeface="Montserrat"/>
              <a:sym typeface="Montserrat"/>
            </a:endParaRPr>
          </a:p>
          <a:p>
            <a:pPr indent="-330200" lvl="1" marL="914400" rtl="0" algn="l">
              <a:spcBef>
                <a:spcPts val="0"/>
              </a:spcBef>
              <a:spcAft>
                <a:spcPts val="0"/>
              </a:spcAft>
              <a:buClr>
                <a:schemeClr val="dk1"/>
              </a:buClr>
              <a:buSzPts val="1600"/>
              <a:buFont typeface="Montserrat"/>
              <a:buChar char="○"/>
            </a:pPr>
            <a:r>
              <a:rPr b="1" lang="en" sz="1600">
                <a:solidFill>
                  <a:srgbClr val="216C53"/>
                </a:solidFill>
                <a:latin typeface="Montserrat"/>
                <a:ea typeface="Montserrat"/>
                <a:cs typeface="Montserrat"/>
                <a:sym typeface="Montserrat"/>
              </a:rPr>
              <a:t>Software Development</a:t>
            </a:r>
            <a:r>
              <a:rPr lang="en" sz="1600">
                <a:solidFill>
                  <a:schemeClr val="dk1"/>
                </a:solidFill>
                <a:latin typeface="Montserrat"/>
                <a:ea typeface="Montserrat"/>
                <a:cs typeface="Montserrat"/>
                <a:sym typeface="Montserrat"/>
              </a:rPr>
              <a:t> to make the application and create a </a:t>
            </a:r>
            <a:r>
              <a:rPr lang="en" sz="1600">
                <a:solidFill>
                  <a:schemeClr val="dk1"/>
                </a:solidFill>
                <a:latin typeface="Montserrat"/>
                <a:ea typeface="Montserrat"/>
                <a:cs typeface="Montserrat"/>
                <a:sym typeface="Montserrat"/>
              </a:rPr>
              <a:t>security</a:t>
            </a:r>
            <a:r>
              <a:rPr lang="en" sz="1600">
                <a:solidFill>
                  <a:schemeClr val="dk1"/>
                </a:solidFill>
                <a:latin typeface="Montserrat"/>
                <a:ea typeface="Montserrat"/>
                <a:cs typeface="Montserrat"/>
                <a:sym typeface="Montserrat"/>
              </a:rPr>
              <a:t> to keep the users information safe.</a:t>
            </a:r>
            <a:endParaRPr sz="1600">
              <a:solidFill>
                <a:schemeClr val="dk1"/>
              </a:solidFill>
              <a:latin typeface="Montserrat"/>
              <a:ea typeface="Montserrat"/>
              <a:cs typeface="Montserrat"/>
              <a:sym typeface="Montserrat"/>
            </a:endParaRPr>
          </a:p>
          <a:p>
            <a:pPr indent="-330200" lvl="1" marL="914400" rtl="0" algn="l">
              <a:spcBef>
                <a:spcPts val="0"/>
              </a:spcBef>
              <a:spcAft>
                <a:spcPts val="0"/>
              </a:spcAft>
              <a:buClr>
                <a:schemeClr val="dk1"/>
              </a:buClr>
              <a:buSzPts val="1600"/>
              <a:buFont typeface="Montserrat"/>
              <a:buChar char="○"/>
            </a:pPr>
            <a:r>
              <a:rPr b="1" lang="en" sz="1600">
                <a:solidFill>
                  <a:srgbClr val="216C53"/>
                </a:solidFill>
                <a:latin typeface="Montserrat"/>
                <a:ea typeface="Montserrat"/>
                <a:cs typeface="Montserrat"/>
                <a:sym typeface="Montserrat"/>
              </a:rPr>
              <a:t>Marketing </a:t>
            </a:r>
            <a:r>
              <a:rPr lang="en" sz="1600">
                <a:solidFill>
                  <a:schemeClr val="dk1"/>
                </a:solidFill>
                <a:latin typeface="Montserrat"/>
                <a:ea typeface="Montserrat"/>
                <a:cs typeface="Montserrat"/>
                <a:sym typeface="Montserrat"/>
              </a:rPr>
              <a:t>for </a:t>
            </a:r>
            <a:r>
              <a:rPr lang="en" sz="1600">
                <a:solidFill>
                  <a:schemeClr val="dk1"/>
                </a:solidFill>
                <a:latin typeface="Montserrat"/>
                <a:ea typeface="Montserrat"/>
                <a:cs typeface="Montserrat"/>
                <a:sym typeface="Montserrat"/>
              </a:rPr>
              <a:t>advertisements</a:t>
            </a:r>
            <a:r>
              <a:rPr lang="en" sz="1600">
                <a:solidFill>
                  <a:schemeClr val="dk1"/>
                </a:solidFill>
                <a:latin typeface="Montserrat"/>
                <a:ea typeface="Montserrat"/>
                <a:cs typeface="Montserrat"/>
                <a:sym typeface="Montserrat"/>
              </a:rPr>
              <a:t> and </a:t>
            </a:r>
            <a:r>
              <a:rPr lang="en" sz="1600">
                <a:solidFill>
                  <a:schemeClr val="dk1"/>
                </a:solidFill>
                <a:latin typeface="Montserrat"/>
                <a:ea typeface="Montserrat"/>
                <a:cs typeface="Montserrat"/>
                <a:sym typeface="Montserrat"/>
              </a:rPr>
              <a:t>commercials</a:t>
            </a:r>
            <a:r>
              <a:rPr lang="en" sz="1600">
                <a:solidFill>
                  <a:schemeClr val="dk1"/>
                </a:solidFill>
                <a:latin typeface="Montserrat"/>
                <a:ea typeface="Montserrat"/>
                <a:cs typeface="Montserrat"/>
                <a:sym typeface="Montserrat"/>
              </a:rPr>
              <a:t>.</a:t>
            </a:r>
            <a:endParaRPr>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b="1" lang="en" sz="1600">
                <a:solidFill>
                  <a:srgbClr val="216C53"/>
                </a:solidFill>
                <a:latin typeface="Montserrat"/>
                <a:ea typeface="Montserrat"/>
                <a:cs typeface="Montserrat"/>
                <a:sym typeface="Montserrat"/>
              </a:rPr>
              <a:t>GOFinance</a:t>
            </a:r>
            <a:r>
              <a:rPr lang="en" sz="1600">
                <a:solidFill>
                  <a:schemeClr val="dk1"/>
                </a:solidFill>
                <a:latin typeface="Montserrat"/>
                <a:ea typeface="Montserrat"/>
                <a:cs typeface="Montserrat"/>
                <a:sym typeface="Montserrat"/>
              </a:rPr>
              <a:t> has been </a:t>
            </a:r>
            <a:r>
              <a:rPr lang="en" sz="1600">
                <a:solidFill>
                  <a:schemeClr val="dk1"/>
                </a:solidFill>
                <a:latin typeface="Montserrat"/>
                <a:ea typeface="Montserrat"/>
                <a:cs typeface="Montserrat"/>
                <a:sym typeface="Montserrat"/>
              </a:rPr>
              <a:t>tailored </a:t>
            </a:r>
            <a:r>
              <a:rPr lang="en" sz="1600">
                <a:solidFill>
                  <a:schemeClr val="dk1"/>
                </a:solidFill>
                <a:latin typeface="Montserrat"/>
                <a:ea typeface="Montserrat"/>
                <a:cs typeface="Montserrat"/>
                <a:sym typeface="Montserrat"/>
              </a:rPr>
              <a:t>to give our audience the information they can truly benefit from in forms that are catered to their learning styles.</a:t>
            </a:r>
            <a:endParaRPr sz="1600">
              <a:solidFill>
                <a:schemeClr val="dk1"/>
              </a:solidFill>
              <a:latin typeface="Montserrat"/>
              <a:ea typeface="Montserrat"/>
              <a:cs typeface="Montserrat"/>
              <a:sym typeface="Montserrat"/>
            </a:endParaRPr>
          </a:p>
        </p:txBody>
      </p:sp>
      <p:sp>
        <p:nvSpPr>
          <p:cNvPr id="258" name="Google Shape;258;p39"/>
          <p:cNvSpPr/>
          <p:nvPr/>
        </p:nvSpPr>
        <p:spPr>
          <a:xfrm>
            <a:off x="0" y="-84675"/>
            <a:ext cx="4572000" cy="5228100"/>
          </a:xfrm>
          <a:prstGeom prst="rect">
            <a:avLst/>
          </a:prstGeom>
          <a:solidFill>
            <a:srgbClr val="216C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59" name="Google Shape;259;p39"/>
          <p:cNvPicPr preferRelativeResize="0"/>
          <p:nvPr/>
        </p:nvPicPr>
        <p:blipFill rotWithShape="1">
          <a:blip r:embed="rId3">
            <a:alphaModFix/>
          </a:blip>
          <a:srcRect b="19025" l="38488" r="38382" t="19838"/>
          <a:stretch/>
        </p:blipFill>
        <p:spPr>
          <a:xfrm>
            <a:off x="861500" y="230688"/>
            <a:ext cx="2849050" cy="4512775"/>
          </a:xfrm>
          <a:prstGeom prst="rect">
            <a:avLst/>
          </a:prstGeom>
          <a:noFill/>
          <a:ln>
            <a:noFill/>
          </a:ln>
        </p:spPr>
      </p:pic>
      <p:sp>
        <p:nvSpPr>
          <p:cNvPr id="260" name="Google Shape;260;p39"/>
          <p:cNvSpPr/>
          <p:nvPr/>
        </p:nvSpPr>
        <p:spPr>
          <a:xfrm>
            <a:off x="986400" y="504600"/>
            <a:ext cx="2599200" cy="913500"/>
          </a:xfrm>
          <a:prstGeom prst="rect">
            <a:avLst/>
          </a:prstGeom>
          <a:solidFill>
            <a:srgbClr val="397D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1" name="Google Shape;261;p39"/>
          <p:cNvSpPr/>
          <p:nvPr/>
        </p:nvSpPr>
        <p:spPr>
          <a:xfrm>
            <a:off x="1079451" y="569170"/>
            <a:ext cx="786384" cy="78435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16908" l="-13879" r="-18219" t="-11089"/>
            </a:stretch>
          </a:blipFill>
          <a:ln cap="sq" cmpd="sng" w="381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2" name="Google Shape;262;p39"/>
          <p:cNvSpPr txBox="1"/>
          <p:nvPr/>
        </p:nvSpPr>
        <p:spPr>
          <a:xfrm>
            <a:off x="1002750" y="1418100"/>
            <a:ext cx="2566500" cy="1272300"/>
          </a:xfrm>
          <a:prstGeom prst="rect">
            <a:avLst/>
          </a:prstGeom>
          <a:noFill/>
          <a:ln cap="flat" cmpd="sng" w="28575">
            <a:solidFill>
              <a:srgbClr val="1C573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We Have Some Lessons Ready For You!</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sz="1600" u="sng">
                <a:solidFill>
                  <a:srgbClr val="397D5A"/>
                </a:solidFill>
                <a:latin typeface="Montserrat"/>
                <a:ea typeface="Montserrat"/>
                <a:cs typeface="Montserrat"/>
                <a:sym typeface="Montserrat"/>
              </a:rPr>
              <a:t>Let’s Get Started &gt;</a:t>
            </a:r>
            <a:endParaRPr b="1" sz="1600" u="sng">
              <a:solidFill>
                <a:srgbClr val="397D5A"/>
              </a:solidFill>
              <a:latin typeface="Montserrat"/>
              <a:ea typeface="Montserrat"/>
              <a:cs typeface="Montserrat"/>
              <a:sym typeface="Montserrat"/>
            </a:endParaRPr>
          </a:p>
        </p:txBody>
      </p:sp>
      <p:sp>
        <p:nvSpPr>
          <p:cNvPr id="263" name="Google Shape;263;p39"/>
          <p:cNvSpPr txBox="1"/>
          <p:nvPr/>
        </p:nvSpPr>
        <p:spPr>
          <a:xfrm>
            <a:off x="986400" y="2634550"/>
            <a:ext cx="2599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More For You…</a:t>
            </a:r>
            <a:endParaRPr sz="1300">
              <a:solidFill>
                <a:schemeClr val="dk1"/>
              </a:solidFill>
              <a:latin typeface="Montserrat"/>
              <a:ea typeface="Montserrat"/>
              <a:cs typeface="Montserrat"/>
              <a:sym typeface="Montserrat"/>
            </a:endParaRPr>
          </a:p>
        </p:txBody>
      </p:sp>
      <p:sp>
        <p:nvSpPr>
          <p:cNvPr id="264" name="Google Shape;264;p39"/>
          <p:cNvSpPr txBox="1"/>
          <p:nvPr/>
        </p:nvSpPr>
        <p:spPr>
          <a:xfrm>
            <a:off x="986400" y="2972975"/>
            <a:ext cx="2599200" cy="384900"/>
          </a:xfrm>
          <a:prstGeom prst="rect">
            <a:avLst/>
          </a:prstGeom>
          <a:noFill/>
          <a:ln cap="flat" cmpd="sng" w="19050">
            <a:solidFill>
              <a:srgbClr val="1C573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1C5739"/>
                </a:solidFill>
                <a:latin typeface="Montserrat"/>
                <a:ea typeface="Montserrat"/>
                <a:cs typeface="Montserrat"/>
                <a:sym typeface="Montserrat"/>
              </a:rPr>
              <a:t>How To Save Personally &gt;</a:t>
            </a:r>
            <a:endParaRPr b="1" sz="1300">
              <a:solidFill>
                <a:srgbClr val="1C5739"/>
              </a:solidFill>
              <a:latin typeface="Montserrat"/>
              <a:ea typeface="Montserrat"/>
              <a:cs typeface="Montserrat"/>
              <a:sym typeface="Montserrat"/>
            </a:endParaRPr>
          </a:p>
        </p:txBody>
      </p:sp>
      <p:sp>
        <p:nvSpPr>
          <p:cNvPr id="265" name="Google Shape;265;p39"/>
          <p:cNvSpPr txBox="1"/>
          <p:nvPr/>
        </p:nvSpPr>
        <p:spPr>
          <a:xfrm>
            <a:off x="1002750" y="3357875"/>
            <a:ext cx="2599200" cy="384900"/>
          </a:xfrm>
          <a:prstGeom prst="rect">
            <a:avLst/>
          </a:prstGeom>
          <a:noFill/>
          <a:ln cap="flat" cmpd="sng" w="19050">
            <a:solidFill>
              <a:srgbClr val="1C573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1C5739"/>
                </a:solidFill>
                <a:latin typeface="Montserrat"/>
                <a:ea typeface="Montserrat"/>
                <a:cs typeface="Montserrat"/>
                <a:sym typeface="Montserrat"/>
              </a:rPr>
              <a:t>How To Deal With Debt &gt;</a:t>
            </a:r>
            <a:endParaRPr b="1" sz="1300">
              <a:solidFill>
                <a:srgbClr val="1C5739"/>
              </a:solidFill>
              <a:latin typeface="Montserrat"/>
              <a:ea typeface="Montserrat"/>
              <a:cs typeface="Montserrat"/>
              <a:sym typeface="Montserrat"/>
            </a:endParaRPr>
          </a:p>
        </p:txBody>
      </p:sp>
      <p:sp>
        <p:nvSpPr>
          <p:cNvPr id="266" name="Google Shape;266;p39"/>
          <p:cNvSpPr txBox="1"/>
          <p:nvPr/>
        </p:nvSpPr>
        <p:spPr>
          <a:xfrm>
            <a:off x="986400" y="3742775"/>
            <a:ext cx="2599200" cy="384900"/>
          </a:xfrm>
          <a:prstGeom prst="rect">
            <a:avLst/>
          </a:prstGeom>
          <a:noFill/>
          <a:ln cap="flat" cmpd="sng" w="19050">
            <a:solidFill>
              <a:srgbClr val="1C573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1C5739"/>
                </a:solidFill>
                <a:latin typeface="Montserrat"/>
                <a:ea typeface="Montserrat"/>
                <a:cs typeface="Montserrat"/>
                <a:sym typeface="Montserrat"/>
              </a:rPr>
              <a:t>How To Use Stocks &gt;</a:t>
            </a:r>
            <a:endParaRPr b="1" sz="1300">
              <a:solidFill>
                <a:srgbClr val="1C5739"/>
              </a:solidFill>
              <a:latin typeface="Montserrat"/>
              <a:ea typeface="Montserrat"/>
              <a:cs typeface="Montserrat"/>
              <a:sym typeface="Montserrat"/>
            </a:endParaRPr>
          </a:p>
        </p:txBody>
      </p:sp>
      <p:sp>
        <p:nvSpPr>
          <p:cNvPr id="267" name="Google Shape;267;p39"/>
          <p:cNvSpPr/>
          <p:nvPr/>
        </p:nvSpPr>
        <p:spPr>
          <a:xfrm>
            <a:off x="4425650" y="0"/>
            <a:ext cx="146400" cy="5143500"/>
          </a:xfrm>
          <a:prstGeom prst="rect">
            <a:avLst/>
          </a:prstGeom>
          <a:solidFill>
            <a:srgbClr val="1C573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8" name="Google Shape;268;p39"/>
          <p:cNvSpPr/>
          <p:nvPr/>
        </p:nvSpPr>
        <p:spPr>
          <a:xfrm>
            <a:off x="0" y="-84600"/>
            <a:ext cx="146400" cy="5228100"/>
          </a:xfrm>
          <a:prstGeom prst="rect">
            <a:avLst/>
          </a:prstGeom>
          <a:solidFill>
            <a:srgbClr val="397D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mc:AlternateContent>
    <mc:Choice Requires="p14">
      <p:transition spd="slow" p14:dur="14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272" name="Shape 272"/>
        <p:cNvGrpSpPr/>
        <p:nvPr/>
      </p:nvGrpSpPr>
      <p:grpSpPr>
        <a:xfrm>
          <a:off x="0" y="0"/>
          <a:ext cx="0" cy="0"/>
          <a:chOff x="0" y="0"/>
          <a:chExt cx="0" cy="0"/>
        </a:xfrm>
      </p:grpSpPr>
      <p:sp>
        <p:nvSpPr>
          <p:cNvPr id="273" name="Google Shape;273;p40"/>
          <p:cNvSpPr/>
          <p:nvPr/>
        </p:nvSpPr>
        <p:spPr>
          <a:xfrm>
            <a:off x="2906869" y="1245057"/>
            <a:ext cx="3160136" cy="3161252"/>
          </a:xfrm>
          <a:custGeom>
            <a:rect b="b" l="l" r="r" t="t"/>
            <a:pathLst>
              <a:path extrusionOk="0" h="6835140" w="6832726">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FBFB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4" name="Google Shape;274;p40"/>
          <p:cNvSpPr/>
          <p:nvPr/>
        </p:nvSpPr>
        <p:spPr>
          <a:xfrm>
            <a:off x="6045729" y="1044116"/>
            <a:ext cx="1114250" cy="1111548"/>
          </a:xfrm>
          <a:custGeom>
            <a:rect b="b" l="l" r="r" t="t"/>
            <a:pathLst>
              <a:path extrusionOk="0" h="2403348" w="240919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75" name="Google Shape;275;p40"/>
          <p:cNvGrpSpPr/>
          <p:nvPr/>
        </p:nvGrpSpPr>
        <p:grpSpPr>
          <a:xfrm>
            <a:off x="5714430" y="1927689"/>
            <a:ext cx="253549" cy="257886"/>
            <a:chOff x="0" y="0"/>
            <a:chExt cx="549402" cy="558800"/>
          </a:xfrm>
        </p:grpSpPr>
        <p:sp>
          <p:nvSpPr>
            <p:cNvPr id="276" name="Google Shape;276;p40"/>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7" name="Google Shape;277;p40"/>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278" name="Google Shape;278;p40"/>
          <p:cNvSpPr/>
          <p:nvPr/>
        </p:nvSpPr>
        <p:spPr>
          <a:xfrm>
            <a:off x="6045729" y="3491137"/>
            <a:ext cx="1114250" cy="1111548"/>
          </a:xfrm>
          <a:custGeom>
            <a:rect b="b" l="l" r="r" t="t"/>
            <a:pathLst>
              <a:path extrusionOk="0" h="2403348" w="240919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79" name="Google Shape;279;p40"/>
          <p:cNvGrpSpPr/>
          <p:nvPr/>
        </p:nvGrpSpPr>
        <p:grpSpPr>
          <a:xfrm>
            <a:off x="5714430" y="3458904"/>
            <a:ext cx="253549" cy="257886"/>
            <a:chOff x="0" y="0"/>
            <a:chExt cx="549402" cy="558800"/>
          </a:xfrm>
        </p:grpSpPr>
        <p:sp>
          <p:nvSpPr>
            <p:cNvPr id="280" name="Google Shape;280;p40"/>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1" name="Google Shape;281;p40"/>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282" name="Google Shape;282;p40"/>
          <p:cNvSpPr/>
          <p:nvPr/>
        </p:nvSpPr>
        <p:spPr>
          <a:xfrm>
            <a:off x="5784877" y="3533671"/>
            <a:ext cx="109839" cy="108547"/>
          </a:xfrm>
          <a:custGeom>
            <a:rect b="b" l="l" r="r" t="t"/>
            <a:pathLst>
              <a:path extrusionOk="0"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40"/>
          <p:cNvSpPr/>
          <p:nvPr/>
        </p:nvSpPr>
        <p:spPr>
          <a:xfrm>
            <a:off x="1809299" y="3491137"/>
            <a:ext cx="1114603" cy="1111548"/>
          </a:xfrm>
          <a:custGeom>
            <a:rect b="b" l="l" r="r" t="t"/>
            <a:pathLst>
              <a:path extrusionOk="0" h="2403348" w="2409952">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84" name="Google Shape;284;p40"/>
          <p:cNvGrpSpPr/>
          <p:nvPr/>
        </p:nvGrpSpPr>
        <p:grpSpPr>
          <a:xfrm>
            <a:off x="2999248" y="3458904"/>
            <a:ext cx="253549" cy="257886"/>
            <a:chOff x="0" y="0"/>
            <a:chExt cx="549402" cy="558800"/>
          </a:xfrm>
        </p:grpSpPr>
        <p:sp>
          <p:nvSpPr>
            <p:cNvPr id="285" name="Google Shape;285;p40"/>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6" name="Google Shape;286;p40"/>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287" name="Google Shape;287;p40"/>
          <p:cNvSpPr/>
          <p:nvPr/>
        </p:nvSpPr>
        <p:spPr>
          <a:xfrm>
            <a:off x="3072353" y="3533671"/>
            <a:ext cx="110192" cy="108547"/>
          </a:xfrm>
          <a:custGeom>
            <a:rect b="b" l="l" r="r" t="t"/>
            <a:pathLst>
              <a:path extrusionOk="0" h="234696" w="238252">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8" name="Google Shape;288;p40"/>
          <p:cNvSpPr/>
          <p:nvPr/>
        </p:nvSpPr>
        <p:spPr>
          <a:xfrm>
            <a:off x="1809299" y="1044116"/>
            <a:ext cx="1114603" cy="1111548"/>
          </a:xfrm>
          <a:custGeom>
            <a:rect b="b" l="l" r="r" t="t"/>
            <a:pathLst>
              <a:path extrusionOk="0" h="2403348" w="2409952">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89" name="Google Shape;289;p40"/>
          <p:cNvGrpSpPr/>
          <p:nvPr/>
        </p:nvGrpSpPr>
        <p:grpSpPr>
          <a:xfrm>
            <a:off x="2999248" y="1927689"/>
            <a:ext cx="253549" cy="257886"/>
            <a:chOff x="0" y="0"/>
            <a:chExt cx="549402" cy="558800"/>
          </a:xfrm>
        </p:grpSpPr>
        <p:sp>
          <p:nvSpPr>
            <p:cNvPr id="290" name="Google Shape;290;p40"/>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1" name="Google Shape;291;p40"/>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292" name="Google Shape;292;p40"/>
          <p:cNvSpPr/>
          <p:nvPr/>
        </p:nvSpPr>
        <p:spPr>
          <a:xfrm>
            <a:off x="5786372" y="2002455"/>
            <a:ext cx="109839" cy="108547"/>
          </a:xfrm>
          <a:custGeom>
            <a:rect b="b" l="l" r="r" t="t"/>
            <a:pathLst>
              <a:path extrusionOk="0"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40"/>
          <p:cNvSpPr/>
          <p:nvPr/>
        </p:nvSpPr>
        <p:spPr>
          <a:xfrm>
            <a:off x="3072685" y="2002455"/>
            <a:ext cx="109839" cy="108547"/>
          </a:xfrm>
          <a:custGeom>
            <a:rect b="b" l="l" r="r" t="t"/>
            <a:pathLst>
              <a:path extrusionOk="0"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4" name="Google Shape;294;p40"/>
          <p:cNvSpPr/>
          <p:nvPr/>
        </p:nvSpPr>
        <p:spPr>
          <a:xfrm>
            <a:off x="6226942" y="3716765"/>
            <a:ext cx="744519" cy="651115"/>
          </a:xfrm>
          <a:custGeom>
            <a:rect b="b" l="l" r="r" t="t"/>
            <a:pathLst>
              <a:path extrusionOk="0" h="1302230" w="1489037">
                <a:moveTo>
                  <a:pt x="0" y="0"/>
                </a:moveTo>
                <a:lnTo>
                  <a:pt x="1489037" y="0"/>
                </a:lnTo>
                <a:lnTo>
                  <a:pt x="1489037" y="1302230"/>
                </a:lnTo>
                <a:lnTo>
                  <a:pt x="0" y="1302230"/>
                </a:lnTo>
                <a:lnTo>
                  <a:pt x="0" y="0"/>
                </a:lnTo>
                <a:close/>
              </a:path>
            </a:pathLst>
          </a:custGeom>
          <a:blipFill rotWithShape="1">
            <a:blip r:embed="rId3">
              <a:alphaModFix/>
            </a:blip>
            <a:stretch>
              <a:fillRect b="0" l="0" r="0" t="0"/>
            </a:stretch>
          </a:blipFill>
          <a:ln>
            <a:noFill/>
          </a:ln>
        </p:spPr>
      </p:sp>
      <p:sp>
        <p:nvSpPr>
          <p:cNvPr id="295" name="Google Shape;295;p40"/>
          <p:cNvSpPr/>
          <p:nvPr/>
        </p:nvSpPr>
        <p:spPr>
          <a:xfrm>
            <a:off x="6226942" y="1309526"/>
            <a:ext cx="749433" cy="602972"/>
          </a:xfrm>
          <a:custGeom>
            <a:rect b="b" l="l" r="r" t="t"/>
            <a:pathLst>
              <a:path extrusionOk="0" h="1205944" w="1498866">
                <a:moveTo>
                  <a:pt x="0" y="0"/>
                </a:moveTo>
                <a:lnTo>
                  <a:pt x="1498866" y="0"/>
                </a:lnTo>
                <a:lnTo>
                  <a:pt x="1498866" y="1205944"/>
                </a:lnTo>
                <a:lnTo>
                  <a:pt x="0" y="1205944"/>
                </a:lnTo>
                <a:lnTo>
                  <a:pt x="0" y="0"/>
                </a:lnTo>
                <a:close/>
              </a:path>
            </a:pathLst>
          </a:custGeom>
          <a:blipFill rotWithShape="1">
            <a:blip r:embed="rId4">
              <a:alphaModFix/>
            </a:blip>
            <a:stretch>
              <a:fillRect b="0" l="0" r="0" t="0"/>
            </a:stretch>
          </a:blipFill>
          <a:ln>
            <a:noFill/>
          </a:ln>
        </p:spPr>
      </p:sp>
      <p:sp>
        <p:nvSpPr>
          <p:cNvPr id="296" name="Google Shape;296;p40"/>
          <p:cNvSpPr/>
          <p:nvPr/>
        </p:nvSpPr>
        <p:spPr>
          <a:xfrm>
            <a:off x="2021825" y="1273990"/>
            <a:ext cx="704444" cy="640403"/>
          </a:xfrm>
          <a:custGeom>
            <a:rect b="b" l="l" r="r" t="t"/>
            <a:pathLst>
              <a:path extrusionOk="0" h="1280807" w="1408888">
                <a:moveTo>
                  <a:pt x="0" y="0"/>
                </a:moveTo>
                <a:lnTo>
                  <a:pt x="1408888" y="0"/>
                </a:lnTo>
                <a:lnTo>
                  <a:pt x="1408888" y="1280807"/>
                </a:lnTo>
                <a:lnTo>
                  <a:pt x="0" y="1280807"/>
                </a:lnTo>
                <a:lnTo>
                  <a:pt x="0" y="0"/>
                </a:lnTo>
                <a:close/>
              </a:path>
            </a:pathLst>
          </a:custGeom>
          <a:blipFill rotWithShape="1">
            <a:blip r:embed="rId5">
              <a:alphaModFix/>
            </a:blip>
            <a:stretch>
              <a:fillRect b="0" l="0" r="0" t="0"/>
            </a:stretch>
          </a:blipFill>
          <a:ln>
            <a:noFill/>
          </a:ln>
        </p:spPr>
      </p:sp>
      <p:sp>
        <p:nvSpPr>
          <p:cNvPr id="297" name="Google Shape;297;p40"/>
          <p:cNvSpPr/>
          <p:nvPr/>
        </p:nvSpPr>
        <p:spPr>
          <a:xfrm>
            <a:off x="1991725" y="3765169"/>
            <a:ext cx="734544" cy="634462"/>
          </a:xfrm>
          <a:custGeom>
            <a:rect b="b" l="l" r="r" t="t"/>
            <a:pathLst>
              <a:path extrusionOk="0" h="1268924" w="1469087">
                <a:moveTo>
                  <a:pt x="0" y="0"/>
                </a:moveTo>
                <a:lnTo>
                  <a:pt x="1469087" y="0"/>
                </a:lnTo>
                <a:lnTo>
                  <a:pt x="1469087" y="1268924"/>
                </a:lnTo>
                <a:lnTo>
                  <a:pt x="0" y="1268924"/>
                </a:lnTo>
                <a:lnTo>
                  <a:pt x="0" y="0"/>
                </a:lnTo>
                <a:close/>
              </a:path>
            </a:pathLst>
          </a:custGeom>
          <a:blipFill rotWithShape="1">
            <a:blip r:embed="rId6">
              <a:alphaModFix/>
            </a:blip>
            <a:stretch>
              <a:fillRect b="0" l="0" r="0" t="0"/>
            </a:stretch>
          </a:blipFill>
          <a:ln>
            <a:noFill/>
          </a:ln>
        </p:spPr>
      </p:sp>
      <p:grpSp>
        <p:nvGrpSpPr>
          <p:cNvPr id="298" name="Google Shape;298;p40"/>
          <p:cNvGrpSpPr/>
          <p:nvPr/>
        </p:nvGrpSpPr>
        <p:grpSpPr>
          <a:xfrm>
            <a:off x="3355583" y="1694201"/>
            <a:ext cx="2256089" cy="2256089"/>
            <a:chOff x="0" y="0"/>
            <a:chExt cx="812800" cy="812800"/>
          </a:xfrm>
        </p:grpSpPr>
        <p:sp>
          <p:nvSpPr>
            <p:cNvPr id="299" name="Google Shape;299;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905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0" name="Google Shape;300;p40"/>
            <p:cNvSpPr txBox="1"/>
            <p:nvPr/>
          </p:nvSpPr>
          <p:spPr>
            <a:xfrm>
              <a:off x="76200" y="57150"/>
              <a:ext cx="660400" cy="679450"/>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1" name="Google Shape;301;p40"/>
          <p:cNvSpPr txBox="1"/>
          <p:nvPr/>
        </p:nvSpPr>
        <p:spPr>
          <a:xfrm>
            <a:off x="2452487" y="87975"/>
            <a:ext cx="4068900" cy="446400"/>
          </a:xfrm>
          <a:prstGeom prst="rect">
            <a:avLst/>
          </a:prstGeom>
          <a:noFill/>
          <a:ln>
            <a:noFill/>
          </a:ln>
        </p:spPr>
        <p:txBody>
          <a:bodyPr anchorCtr="0" anchor="t" bIns="0" lIns="0" spcFirstLastPara="1" rIns="0" wrap="square" tIns="0">
            <a:spAutoFit/>
          </a:bodyPr>
          <a:lstStyle/>
          <a:p>
            <a:pPr indent="0" lvl="0" marL="0" marR="0" rtl="0" algn="ctr">
              <a:lnSpc>
                <a:spcPct val="138005"/>
              </a:lnSpc>
              <a:spcBef>
                <a:spcPts val="0"/>
              </a:spcBef>
              <a:spcAft>
                <a:spcPts val="0"/>
              </a:spcAft>
              <a:buNone/>
            </a:pPr>
            <a:r>
              <a:rPr b="1" lang="en" sz="2900">
                <a:solidFill>
                  <a:srgbClr val="231F20"/>
                </a:solidFill>
                <a:latin typeface="Montserrat"/>
                <a:ea typeface="Montserrat"/>
                <a:cs typeface="Montserrat"/>
                <a:sym typeface="Montserrat"/>
              </a:rPr>
              <a:t>APP FEATURES</a:t>
            </a:r>
            <a:endParaRPr b="1" sz="700">
              <a:latin typeface="Montserrat"/>
              <a:ea typeface="Montserrat"/>
              <a:cs typeface="Montserrat"/>
              <a:sym typeface="Montserrat"/>
            </a:endParaRPr>
          </a:p>
        </p:txBody>
      </p:sp>
      <p:sp>
        <p:nvSpPr>
          <p:cNvPr id="302" name="Google Shape;302;p40"/>
          <p:cNvSpPr/>
          <p:nvPr/>
        </p:nvSpPr>
        <p:spPr>
          <a:xfrm>
            <a:off x="8087812" y="3784147"/>
            <a:ext cx="2059221" cy="1827092"/>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7">
              <a:alphaModFix/>
            </a:blip>
            <a:stretch>
              <a:fillRect b="0" l="0" r="0" t="0"/>
            </a:stretch>
          </a:blipFill>
          <a:ln>
            <a:noFill/>
          </a:ln>
        </p:spPr>
      </p:sp>
      <p:sp>
        <p:nvSpPr>
          <p:cNvPr id="303" name="Google Shape;303;p40"/>
          <p:cNvSpPr/>
          <p:nvPr/>
        </p:nvSpPr>
        <p:spPr>
          <a:xfrm rot="10800000">
            <a:off x="-1029611" y="-399195"/>
            <a:ext cx="2059222" cy="1827092"/>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7">
              <a:alphaModFix/>
            </a:blip>
            <a:stretch>
              <a:fillRect b="0" l="0" r="0" t="0"/>
            </a:stretch>
          </a:blipFill>
          <a:ln>
            <a:noFill/>
          </a:ln>
        </p:spPr>
      </p:sp>
      <p:sp>
        <p:nvSpPr>
          <p:cNvPr id="304" name="Google Shape;304;p40"/>
          <p:cNvSpPr/>
          <p:nvPr/>
        </p:nvSpPr>
        <p:spPr>
          <a:xfrm>
            <a:off x="3907514" y="2211393"/>
            <a:ext cx="1152144" cy="115214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16908" l="-13879" r="-18217" t="-11089"/>
            </a:stretch>
          </a:blipFill>
          <a:ln cap="sq" cmpd="sng" w="381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5" name="Google Shape;305;p40"/>
          <p:cNvSpPr/>
          <p:nvPr/>
        </p:nvSpPr>
        <p:spPr>
          <a:xfrm>
            <a:off x="0" y="4251893"/>
            <a:ext cx="925253" cy="891607"/>
          </a:xfrm>
          <a:custGeom>
            <a:rect b="b" l="l" r="r" t="t"/>
            <a:pathLst>
              <a:path extrusionOk="0" h="1783215" w="1850506">
                <a:moveTo>
                  <a:pt x="0" y="0"/>
                </a:moveTo>
                <a:lnTo>
                  <a:pt x="1850506" y="0"/>
                </a:lnTo>
                <a:lnTo>
                  <a:pt x="1850506" y="1783215"/>
                </a:lnTo>
                <a:lnTo>
                  <a:pt x="0" y="1783215"/>
                </a:lnTo>
                <a:lnTo>
                  <a:pt x="0" y="0"/>
                </a:lnTo>
                <a:close/>
              </a:path>
            </a:pathLst>
          </a:custGeom>
          <a:blipFill rotWithShape="1">
            <a:blip r:embed="rId9">
              <a:alphaModFix/>
            </a:blip>
            <a:stretch>
              <a:fillRect b="0" l="0" r="0" t="0"/>
            </a:stretch>
          </a:blipFill>
          <a:ln>
            <a:noFill/>
          </a:ln>
        </p:spPr>
      </p:sp>
      <p:sp>
        <p:nvSpPr>
          <p:cNvPr id="306" name="Google Shape;306;p40"/>
          <p:cNvSpPr/>
          <p:nvPr/>
        </p:nvSpPr>
        <p:spPr>
          <a:xfrm flipH="1" rot="-5400000">
            <a:off x="8107967" y="-13744"/>
            <a:ext cx="1015859" cy="1056186"/>
          </a:xfrm>
          <a:custGeom>
            <a:rect b="b" l="l" r="r" t="t"/>
            <a:pathLst>
              <a:path extrusionOk="0" h="2112372" w="2031717">
                <a:moveTo>
                  <a:pt x="2031717" y="0"/>
                </a:moveTo>
                <a:lnTo>
                  <a:pt x="0" y="0"/>
                </a:lnTo>
                <a:lnTo>
                  <a:pt x="0" y="2112372"/>
                </a:lnTo>
                <a:lnTo>
                  <a:pt x="2031717" y="2112372"/>
                </a:lnTo>
                <a:lnTo>
                  <a:pt x="2031717" y="0"/>
                </a:lnTo>
                <a:close/>
              </a:path>
            </a:pathLst>
          </a:custGeom>
          <a:blipFill rotWithShape="1">
            <a:blip r:embed="rId10">
              <a:alphaModFix/>
            </a:blip>
            <a:stretch>
              <a:fillRect b="0" l="0" r="0" t="0"/>
            </a:stretch>
          </a:blipFill>
          <a:ln>
            <a:noFill/>
          </a:ln>
        </p:spPr>
      </p:sp>
      <p:sp>
        <p:nvSpPr>
          <p:cNvPr id="307" name="Google Shape;307;p40"/>
          <p:cNvSpPr txBox="1"/>
          <p:nvPr/>
        </p:nvSpPr>
        <p:spPr>
          <a:xfrm>
            <a:off x="-1132748" y="1711746"/>
            <a:ext cx="2408100" cy="439500"/>
          </a:xfrm>
          <a:prstGeom prst="rect">
            <a:avLst/>
          </a:prstGeom>
          <a:noFill/>
          <a:ln>
            <a:noFill/>
          </a:ln>
        </p:spPr>
        <p:txBody>
          <a:bodyPr anchorCtr="0" anchor="t" bIns="0" lIns="0" spcFirstLastPara="1" rIns="0" wrap="square" tIns="0">
            <a:spAutoFit/>
          </a:bodyPr>
          <a:lstStyle/>
          <a:p>
            <a:pPr indent="0" lvl="0" marL="0" marR="0" rtl="0" algn="l">
              <a:lnSpc>
                <a:spcPct val="138006"/>
              </a:lnSpc>
              <a:spcBef>
                <a:spcPts val="0"/>
              </a:spcBef>
              <a:spcAft>
                <a:spcPts val="0"/>
              </a:spcAft>
              <a:buNone/>
            </a:pPr>
            <a:r>
              <a:t/>
            </a:r>
            <a:endParaRPr sz="1200">
              <a:latin typeface="Montserrat"/>
              <a:ea typeface="Montserrat"/>
              <a:cs typeface="Montserrat"/>
              <a:sym typeface="Montserrat"/>
            </a:endParaRPr>
          </a:p>
          <a:p>
            <a:pPr indent="0" lvl="0" marL="0" marR="0" rtl="0" algn="l">
              <a:lnSpc>
                <a:spcPct val="138006"/>
              </a:lnSpc>
              <a:spcBef>
                <a:spcPts val="0"/>
              </a:spcBef>
              <a:spcAft>
                <a:spcPts val="0"/>
              </a:spcAft>
              <a:buNone/>
            </a:pPr>
            <a:r>
              <a:t/>
            </a:r>
            <a:endParaRPr sz="1200">
              <a:latin typeface="Montserrat"/>
              <a:ea typeface="Montserrat"/>
              <a:cs typeface="Montserrat"/>
              <a:sym typeface="Montserrat"/>
            </a:endParaRPr>
          </a:p>
        </p:txBody>
      </p:sp>
      <p:sp>
        <p:nvSpPr>
          <p:cNvPr id="308" name="Google Shape;308;p40"/>
          <p:cNvSpPr txBox="1"/>
          <p:nvPr/>
        </p:nvSpPr>
        <p:spPr>
          <a:xfrm>
            <a:off x="1473138" y="589138"/>
            <a:ext cx="180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Personal </a:t>
            </a:r>
            <a:r>
              <a:rPr b="1" lang="en">
                <a:solidFill>
                  <a:schemeClr val="dk1"/>
                </a:solidFill>
                <a:latin typeface="Montserrat"/>
                <a:ea typeface="Montserrat"/>
                <a:cs typeface="Montserrat"/>
                <a:sym typeface="Montserrat"/>
              </a:rPr>
              <a:t>Courses</a:t>
            </a:r>
            <a:endParaRPr b="1">
              <a:solidFill>
                <a:schemeClr val="dk1"/>
              </a:solidFill>
              <a:latin typeface="Montserrat"/>
              <a:ea typeface="Montserrat"/>
              <a:cs typeface="Montserrat"/>
              <a:sym typeface="Montserrat"/>
            </a:endParaRPr>
          </a:p>
        </p:txBody>
      </p:sp>
      <p:sp>
        <p:nvSpPr>
          <p:cNvPr id="309" name="Google Shape;309;p40"/>
          <p:cNvSpPr txBox="1"/>
          <p:nvPr/>
        </p:nvSpPr>
        <p:spPr>
          <a:xfrm>
            <a:off x="1610988" y="4655338"/>
            <a:ext cx="152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Easy Lessons</a:t>
            </a:r>
            <a:endParaRPr b="1">
              <a:solidFill>
                <a:schemeClr val="dk1"/>
              </a:solidFill>
              <a:latin typeface="Montserrat"/>
              <a:ea typeface="Montserrat"/>
              <a:cs typeface="Montserrat"/>
              <a:sym typeface="Montserrat"/>
            </a:endParaRPr>
          </a:p>
        </p:txBody>
      </p:sp>
      <p:sp>
        <p:nvSpPr>
          <p:cNvPr id="310" name="Google Shape;310;p40"/>
          <p:cNvSpPr txBox="1"/>
          <p:nvPr/>
        </p:nvSpPr>
        <p:spPr>
          <a:xfrm>
            <a:off x="5611652" y="4641138"/>
            <a:ext cx="205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Interactive Sessions</a:t>
            </a:r>
            <a:endParaRPr b="1">
              <a:solidFill>
                <a:schemeClr val="dk1"/>
              </a:solidFill>
              <a:latin typeface="Montserrat"/>
              <a:ea typeface="Montserrat"/>
              <a:cs typeface="Montserrat"/>
              <a:sym typeface="Montserrat"/>
            </a:endParaRPr>
          </a:p>
        </p:txBody>
      </p:sp>
      <p:sp>
        <p:nvSpPr>
          <p:cNvPr id="311" name="Google Shape;311;p40"/>
          <p:cNvSpPr txBox="1"/>
          <p:nvPr/>
        </p:nvSpPr>
        <p:spPr>
          <a:xfrm>
            <a:off x="5610538" y="603338"/>
            <a:ext cx="19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Financial</a:t>
            </a:r>
            <a:r>
              <a:rPr b="1" lang="en">
                <a:solidFill>
                  <a:schemeClr val="dk1"/>
                </a:solidFill>
                <a:latin typeface="Montserrat"/>
                <a:ea typeface="Montserrat"/>
                <a:cs typeface="Montserrat"/>
                <a:sym typeface="Montserrat"/>
              </a:rPr>
              <a:t> Services</a:t>
            </a:r>
            <a:endParaRPr b="1">
              <a:solidFill>
                <a:schemeClr val="dk1"/>
              </a:solidFill>
              <a:latin typeface="Montserrat"/>
              <a:ea typeface="Montserrat"/>
              <a:cs typeface="Montserrat"/>
              <a:sym typeface="Montserrat"/>
            </a:endParaRPr>
          </a:p>
        </p:txBody>
      </p:sp>
    </p:spTree>
  </p:cSld>
  <p:clrMapOvr>
    <a:masterClrMapping/>
  </p:clrMapOvr>
  <mc:AlternateContent>
    <mc:Choice Requires="p14">
      <p:transition spd="med" p14:dur="600">
        <p:fade thruBlk="1"/>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315" name="Shape 315"/>
        <p:cNvGrpSpPr/>
        <p:nvPr/>
      </p:nvGrpSpPr>
      <p:grpSpPr>
        <a:xfrm>
          <a:off x="0" y="0"/>
          <a:ext cx="0" cy="0"/>
          <a:chOff x="0" y="0"/>
          <a:chExt cx="0" cy="0"/>
        </a:xfrm>
      </p:grpSpPr>
      <p:sp>
        <p:nvSpPr>
          <p:cNvPr id="316" name="Google Shape;316;p41"/>
          <p:cNvSpPr txBox="1"/>
          <p:nvPr/>
        </p:nvSpPr>
        <p:spPr>
          <a:xfrm>
            <a:off x="687374" y="308821"/>
            <a:ext cx="2362500" cy="431100"/>
          </a:xfrm>
          <a:prstGeom prst="rect">
            <a:avLst/>
          </a:prstGeom>
          <a:noFill/>
          <a:ln>
            <a:noFill/>
          </a:ln>
        </p:spPr>
        <p:txBody>
          <a:bodyPr anchorCtr="0" anchor="t" bIns="0" lIns="0" spcFirstLastPara="1" rIns="0" wrap="square" tIns="0">
            <a:spAutoFit/>
          </a:bodyPr>
          <a:lstStyle/>
          <a:p>
            <a:pPr indent="0" lvl="0" marL="0" marR="0" rtl="0" algn="l">
              <a:lnSpc>
                <a:spcPct val="138004"/>
              </a:lnSpc>
              <a:spcBef>
                <a:spcPts val="0"/>
              </a:spcBef>
              <a:spcAft>
                <a:spcPts val="0"/>
              </a:spcAft>
              <a:buNone/>
            </a:pPr>
            <a:r>
              <a:rPr b="1" lang="en" sz="2800">
                <a:solidFill>
                  <a:srgbClr val="231F20"/>
                </a:solidFill>
                <a:latin typeface="Montserrat"/>
                <a:ea typeface="Montserrat"/>
                <a:cs typeface="Montserrat"/>
                <a:sym typeface="Montserrat"/>
              </a:rPr>
              <a:t>OBJECTIVES</a:t>
            </a:r>
            <a:endParaRPr b="1" sz="500">
              <a:latin typeface="Montserrat"/>
              <a:ea typeface="Montserrat"/>
              <a:cs typeface="Montserrat"/>
              <a:sym typeface="Montserrat"/>
            </a:endParaRPr>
          </a:p>
        </p:txBody>
      </p:sp>
      <p:sp>
        <p:nvSpPr>
          <p:cNvPr id="317" name="Google Shape;317;p41"/>
          <p:cNvSpPr/>
          <p:nvPr/>
        </p:nvSpPr>
        <p:spPr>
          <a:xfrm>
            <a:off x="8161062" y="3877447"/>
            <a:ext cx="2059221" cy="1827092"/>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318" name="Google Shape;318;p41"/>
          <p:cNvSpPr/>
          <p:nvPr/>
        </p:nvSpPr>
        <p:spPr>
          <a:xfrm rot="10800000">
            <a:off x="-1029611" y="-399195"/>
            <a:ext cx="1958286" cy="1737534"/>
          </a:xfrm>
          <a:custGeom>
            <a:rect b="b" l="l" r="r" t="t"/>
            <a:pathLst>
              <a:path extrusionOk="0" h="3475067" w="3916571">
                <a:moveTo>
                  <a:pt x="3916572" y="3475067"/>
                </a:moveTo>
                <a:lnTo>
                  <a:pt x="0" y="3475067"/>
                </a:lnTo>
                <a:lnTo>
                  <a:pt x="0" y="0"/>
                </a:lnTo>
                <a:lnTo>
                  <a:pt x="3916572" y="0"/>
                </a:lnTo>
                <a:lnTo>
                  <a:pt x="3916572" y="3475067"/>
                </a:lnTo>
                <a:close/>
              </a:path>
            </a:pathLst>
          </a:custGeom>
          <a:blipFill rotWithShape="1">
            <a:blip r:embed="rId3">
              <a:alphaModFix/>
            </a:blip>
            <a:stretch>
              <a:fillRect b="0" l="0" r="0" t="0"/>
            </a:stretch>
          </a:blipFill>
          <a:ln>
            <a:noFill/>
          </a:ln>
        </p:spPr>
      </p:sp>
      <p:grpSp>
        <p:nvGrpSpPr>
          <p:cNvPr id="319" name="Google Shape;319;p41"/>
          <p:cNvGrpSpPr/>
          <p:nvPr/>
        </p:nvGrpSpPr>
        <p:grpSpPr>
          <a:xfrm>
            <a:off x="4306240" y="1820901"/>
            <a:ext cx="3965545" cy="2644109"/>
            <a:chOff x="4435228" y="1667201"/>
            <a:chExt cx="3965545" cy="2644109"/>
          </a:xfrm>
        </p:grpSpPr>
        <p:sp>
          <p:nvSpPr>
            <p:cNvPr id="320" name="Google Shape;320;p41"/>
            <p:cNvSpPr/>
            <p:nvPr/>
          </p:nvSpPr>
          <p:spPr>
            <a:xfrm>
              <a:off x="5248839" y="1816732"/>
              <a:ext cx="2340209" cy="2341035"/>
            </a:xfrm>
            <a:custGeom>
              <a:rect b="b" l="l" r="r" t="t"/>
              <a:pathLst>
                <a:path extrusionOk="0" h="6835140" w="6832726">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FBFB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1" name="Google Shape;321;p41"/>
            <p:cNvSpPr/>
            <p:nvPr/>
          </p:nvSpPr>
          <p:spPr>
            <a:xfrm>
              <a:off x="7575626" y="1667201"/>
              <a:ext cx="825148" cy="823147"/>
            </a:xfrm>
            <a:custGeom>
              <a:rect b="b" l="l" r="r" t="t"/>
              <a:pathLst>
                <a:path extrusionOk="0" h="2403348" w="240919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22" name="Google Shape;322;p41"/>
            <p:cNvGrpSpPr/>
            <p:nvPr/>
          </p:nvGrpSpPr>
          <p:grpSpPr>
            <a:xfrm>
              <a:off x="7330039" y="2324716"/>
              <a:ext cx="187950" cy="191892"/>
              <a:chOff x="0" y="0"/>
              <a:chExt cx="549402" cy="558800"/>
            </a:xfrm>
          </p:grpSpPr>
          <p:sp>
            <p:nvSpPr>
              <p:cNvPr id="323" name="Google Shape;323;p41"/>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4" name="Google Shape;324;p41"/>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25" name="Google Shape;325;p41"/>
            <p:cNvSpPr/>
            <p:nvPr/>
          </p:nvSpPr>
          <p:spPr>
            <a:xfrm>
              <a:off x="7575626" y="3488163"/>
              <a:ext cx="825148" cy="823147"/>
            </a:xfrm>
            <a:custGeom>
              <a:rect b="b" l="l" r="r" t="t"/>
              <a:pathLst>
                <a:path extrusionOk="0" h="2403348" w="240919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26" name="Google Shape;326;p41"/>
            <p:cNvGrpSpPr/>
            <p:nvPr/>
          </p:nvGrpSpPr>
          <p:grpSpPr>
            <a:xfrm>
              <a:off x="7330039" y="3464177"/>
              <a:ext cx="187950" cy="191892"/>
              <a:chOff x="0" y="0"/>
              <a:chExt cx="549402" cy="558800"/>
            </a:xfrm>
          </p:grpSpPr>
          <p:sp>
            <p:nvSpPr>
              <p:cNvPr id="327" name="Google Shape;327;p41"/>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8" name="Google Shape;328;p41"/>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29" name="Google Shape;329;p41"/>
            <p:cNvSpPr/>
            <p:nvPr/>
          </p:nvSpPr>
          <p:spPr>
            <a:xfrm>
              <a:off x="7382260" y="3519815"/>
              <a:ext cx="81340" cy="80383"/>
            </a:xfrm>
            <a:custGeom>
              <a:rect b="b" l="l" r="r" t="t"/>
              <a:pathLst>
                <a:path extrusionOk="0"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0" name="Google Shape;330;p41"/>
            <p:cNvSpPr/>
            <p:nvPr/>
          </p:nvSpPr>
          <p:spPr>
            <a:xfrm>
              <a:off x="4435228" y="3488163"/>
              <a:ext cx="825409" cy="823147"/>
            </a:xfrm>
            <a:custGeom>
              <a:rect b="b" l="l" r="r" t="t"/>
              <a:pathLst>
                <a:path extrusionOk="0" h="2403348" w="2409952">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31" name="Google Shape;331;p41"/>
            <p:cNvGrpSpPr/>
            <p:nvPr/>
          </p:nvGrpSpPr>
          <p:grpSpPr>
            <a:xfrm>
              <a:off x="5317318" y="3464177"/>
              <a:ext cx="187950" cy="191892"/>
              <a:chOff x="0" y="0"/>
              <a:chExt cx="549402" cy="558800"/>
            </a:xfrm>
          </p:grpSpPr>
          <p:sp>
            <p:nvSpPr>
              <p:cNvPr id="332" name="Google Shape;332;p41"/>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3" name="Google Shape;333;p41"/>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34" name="Google Shape;334;p41"/>
            <p:cNvSpPr/>
            <p:nvPr/>
          </p:nvSpPr>
          <p:spPr>
            <a:xfrm>
              <a:off x="5371509" y="3519815"/>
              <a:ext cx="81601" cy="80383"/>
            </a:xfrm>
            <a:custGeom>
              <a:rect b="b" l="l" r="r" t="t"/>
              <a:pathLst>
                <a:path extrusionOk="0" h="234696" w="238252">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41"/>
            <p:cNvSpPr/>
            <p:nvPr/>
          </p:nvSpPr>
          <p:spPr>
            <a:xfrm>
              <a:off x="4435228" y="1667201"/>
              <a:ext cx="825409" cy="823147"/>
            </a:xfrm>
            <a:custGeom>
              <a:rect b="b" l="l" r="r" t="t"/>
              <a:pathLst>
                <a:path extrusionOk="0" h="2403348" w="2409952">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36" name="Google Shape;336;p41"/>
            <p:cNvGrpSpPr/>
            <p:nvPr/>
          </p:nvGrpSpPr>
          <p:grpSpPr>
            <a:xfrm>
              <a:off x="5317318" y="2324716"/>
              <a:ext cx="187950" cy="191892"/>
              <a:chOff x="0" y="0"/>
              <a:chExt cx="549402" cy="558800"/>
            </a:xfrm>
          </p:grpSpPr>
          <p:sp>
            <p:nvSpPr>
              <p:cNvPr id="337" name="Google Shape;337;p41"/>
              <p:cNvSpPr/>
              <p:nvPr/>
            </p:nvSpPr>
            <p:spPr>
              <a:xfrm>
                <a:off x="38100" y="38100"/>
                <a:ext cx="473075" cy="482473"/>
              </a:xfrm>
              <a:custGeom>
                <a:rect b="b" l="l" r="r" t="t"/>
                <a:pathLst>
                  <a:path extrusionOk="0"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8" name="Google Shape;338;p41"/>
              <p:cNvSpPr/>
              <p:nvPr/>
            </p:nvSpPr>
            <p:spPr>
              <a:xfrm>
                <a:off x="0" y="0"/>
                <a:ext cx="549402" cy="558800"/>
              </a:xfrm>
              <a:custGeom>
                <a:rect b="b" l="l" r="r" t="t"/>
                <a:pathLst>
                  <a:path extrusionOk="0"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39" name="Google Shape;339;p41"/>
            <p:cNvSpPr/>
            <p:nvPr/>
          </p:nvSpPr>
          <p:spPr>
            <a:xfrm>
              <a:off x="7383369" y="2380353"/>
              <a:ext cx="81340" cy="80383"/>
            </a:xfrm>
            <a:custGeom>
              <a:rect b="b" l="l" r="r" t="t"/>
              <a:pathLst>
                <a:path extrusionOk="0"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0" name="Google Shape;340;p41"/>
            <p:cNvSpPr/>
            <p:nvPr/>
          </p:nvSpPr>
          <p:spPr>
            <a:xfrm>
              <a:off x="5371756" y="2380353"/>
              <a:ext cx="81340" cy="80383"/>
            </a:xfrm>
            <a:custGeom>
              <a:rect b="b" l="l" r="r" t="t"/>
              <a:pathLst>
                <a:path extrusionOk="0"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397D5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1" name="Google Shape;341;p41"/>
            <p:cNvSpPr/>
            <p:nvPr/>
          </p:nvSpPr>
          <p:spPr>
            <a:xfrm>
              <a:off x="7709956" y="3656065"/>
              <a:ext cx="550944" cy="485081"/>
            </a:xfrm>
            <a:custGeom>
              <a:rect b="b" l="l" r="r" t="t"/>
              <a:pathLst>
                <a:path extrusionOk="0" h="1302230" w="1489037">
                  <a:moveTo>
                    <a:pt x="0" y="0"/>
                  </a:moveTo>
                  <a:lnTo>
                    <a:pt x="1489037" y="0"/>
                  </a:lnTo>
                  <a:lnTo>
                    <a:pt x="1489037" y="1302230"/>
                  </a:lnTo>
                  <a:lnTo>
                    <a:pt x="0" y="1302230"/>
                  </a:lnTo>
                  <a:lnTo>
                    <a:pt x="0" y="0"/>
                  </a:lnTo>
                  <a:close/>
                </a:path>
              </a:pathLst>
            </a:custGeom>
            <a:blipFill rotWithShape="1">
              <a:blip r:embed="rId4">
                <a:alphaModFix/>
              </a:blip>
              <a:stretch>
                <a:fillRect b="0" l="0" r="0" t="0"/>
              </a:stretch>
            </a:blipFill>
            <a:ln>
              <a:noFill/>
            </a:ln>
          </p:spPr>
        </p:sp>
        <p:sp>
          <p:nvSpPr>
            <p:cNvPr id="342" name="Google Shape;342;p41"/>
            <p:cNvSpPr/>
            <p:nvPr/>
          </p:nvSpPr>
          <p:spPr>
            <a:xfrm>
              <a:off x="7709956" y="1864707"/>
              <a:ext cx="554580" cy="449214"/>
            </a:xfrm>
            <a:custGeom>
              <a:rect b="b" l="l" r="r" t="t"/>
              <a:pathLst>
                <a:path extrusionOk="0" h="1205944" w="1498866">
                  <a:moveTo>
                    <a:pt x="0" y="0"/>
                  </a:moveTo>
                  <a:lnTo>
                    <a:pt x="1498866" y="0"/>
                  </a:lnTo>
                  <a:lnTo>
                    <a:pt x="1498866" y="1205944"/>
                  </a:lnTo>
                  <a:lnTo>
                    <a:pt x="0" y="1205944"/>
                  </a:lnTo>
                  <a:lnTo>
                    <a:pt x="0" y="0"/>
                  </a:lnTo>
                  <a:close/>
                </a:path>
              </a:pathLst>
            </a:custGeom>
            <a:blipFill rotWithShape="1">
              <a:blip r:embed="rId5">
                <a:alphaModFix/>
              </a:blip>
              <a:stretch>
                <a:fillRect b="0" l="0" r="0" t="0"/>
              </a:stretch>
            </a:blipFill>
            <a:ln>
              <a:noFill/>
            </a:ln>
          </p:spPr>
        </p:sp>
        <p:sp>
          <p:nvSpPr>
            <p:cNvPr id="343" name="Google Shape;343;p41"/>
            <p:cNvSpPr/>
            <p:nvPr/>
          </p:nvSpPr>
          <p:spPr>
            <a:xfrm>
              <a:off x="4592770" y="1838263"/>
              <a:ext cx="521289" cy="477101"/>
            </a:xfrm>
            <a:custGeom>
              <a:rect b="b" l="l" r="r" t="t"/>
              <a:pathLst>
                <a:path extrusionOk="0" h="1280807" w="1408888">
                  <a:moveTo>
                    <a:pt x="0" y="0"/>
                  </a:moveTo>
                  <a:lnTo>
                    <a:pt x="1408888" y="0"/>
                  </a:lnTo>
                  <a:lnTo>
                    <a:pt x="1408888" y="1280807"/>
                  </a:lnTo>
                  <a:lnTo>
                    <a:pt x="0" y="1280807"/>
                  </a:lnTo>
                  <a:lnTo>
                    <a:pt x="0" y="0"/>
                  </a:lnTo>
                  <a:close/>
                </a:path>
              </a:pathLst>
            </a:custGeom>
            <a:blipFill rotWithShape="1">
              <a:blip r:embed="rId6">
                <a:alphaModFix/>
              </a:blip>
              <a:stretch>
                <a:fillRect b="0" l="0" r="0" t="0"/>
              </a:stretch>
            </a:blipFill>
            <a:ln>
              <a:noFill/>
            </a:ln>
          </p:spPr>
        </p:sp>
        <p:sp>
          <p:nvSpPr>
            <p:cNvPr id="344" name="Google Shape;344;p41"/>
            <p:cNvSpPr/>
            <p:nvPr/>
          </p:nvSpPr>
          <p:spPr>
            <a:xfrm>
              <a:off x="4570457" y="3692086"/>
              <a:ext cx="543562" cy="472674"/>
            </a:xfrm>
            <a:custGeom>
              <a:rect b="b" l="l" r="r" t="t"/>
              <a:pathLst>
                <a:path extrusionOk="0" h="1268924" w="1469087">
                  <a:moveTo>
                    <a:pt x="0" y="0"/>
                  </a:moveTo>
                  <a:lnTo>
                    <a:pt x="1469087" y="0"/>
                  </a:lnTo>
                  <a:lnTo>
                    <a:pt x="1469087" y="1268924"/>
                  </a:lnTo>
                  <a:lnTo>
                    <a:pt x="0" y="1268924"/>
                  </a:lnTo>
                  <a:lnTo>
                    <a:pt x="0" y="0"/>
                  </a:lnTo>
                  <a:close/>
                </a:path>
              </a:pathLst>
            </a:custGeom>
            <a:blipFill rotWithShape="1">
              <a:blip r:embed="rId7">
                <a:alphaModFix/>
              </a:blip>
              <a:stretch>
                <a:fillRect b="0" l="0" r="0" t="0"/>
              </a:stretch>
            </a:blipFill>
            <a:ln>
              <a:noFill/>
            </a:ln>
          </p:spPr>
        </p:sp>
        <p:grpSp>
          <p:nvGrpSpPr>
            <p:cNvPr id="345" name="Google Shape;345;p41"/>
            <p:cNvGrpSpPr/>
            <p:nvPr/>
          </p:nvGrpSpPr>
          <p:grpSpPr>
            <a:xfrm>
              <a:off x="5581464" y="2150964"/>
              <a:ext cx="1672417" cy="1678920"/>
              <a:chOff x="0" y="0"/>
              <a:chExt cx="812800" cy="812800"/>
            </a:xfrm>
          </p:grpSpPr>
          <p:sp>
            <p:nvSpPr>
              <p:cNvPr id="346" name="Google Shape;346;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905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41"/>
              <p:cNvSpPr txBox="1"/>
              <p:nvPr/>
            </p:nvSpPr>
            <p:spPr>
              <a:xfrm>
                <a:off x="76200" y="57150"/>
                <a:ext cx="660400" cy="679450"/>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8" name="Google Shape;348;p41"/>
            <p:cNvSpPr/>
            <p:nvPr/>
          </p:nvSpPr>
          <p:spPr>
            <a:xfrm>
              <a:off x="5865884" y="2420660"/>
              <a:ext cx="1103376" cy="11074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16908" l="-13879" r="-18217" t="-11089"/>
              </a:stretch>
            </a:blipFill>
            <a:ln cap="sq" cmpd="sng" w="381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349" name="Google Shape;349;p41"/>
          <p:cNvSpPr txBox="1"/>
          <p:nvPr/>
        </p:nvSpPr>
        <p:spPr>
          <a:xfrm>
            <a:off x="378272" y="1034152"/>
            <a:ext cx="2980800" cy="3822900"/>
          </a:xfrm>
          <a:prstGeom prst="rect">
            <a:avLst/>
          </a:prstGeom>
          <a:noFill/>
          <a:ln>
            <a:noFill/>
          </a:ln>
        </p:spPr>
        <p:txBody>
          <a:bodyPr anchorCtr="0" anchor="t" bIns="0" lIns="0" spcFirstLastPara="1" rIns="0" wrap="square" tIns="0">
            <a:spAutoFit/>
          </a:bodyPr>
          <a:lstStyle/>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Broaden access to financial knowledge</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User engagement</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Simplify complex concepts</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Provide customized learning experiences</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Promote financial confidence</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Build a community</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Continuous improvement</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Accessibility</a:t>
            </a:r>
            <a:endParaRPr sz="800">
              <a:latin typeface="Montserrat"/>
              <a:ea typeface="Montserrat"/>
              <a:cs typeface="Montserrat"/>
              <a:sym typeface="Montserrat"/>
            </a:endParaRPr>
          </a:p>
          <a:p>
            <a:pPr indent="-146050" lvl="1" marL="266700" marR="0" rtl="0" algn="l">
              <a:lnSpc>
                <a:spcPct val="181054"/>
              </a:lnSpc>
              <a:spcBef>
                <a:spcPts val="0"/>
              </a:spcBef>
              <a:spcAft>
                <a:spcPts val="0"/>
              </a:spcAft>
              <a:buClr>
                <a:srgbClr val="000000"/>
              </a:buClr>
              <a:buSzPts val="1300"/>
              <a:buFont typeface="Montserrat"/>
              <a:buChar char="•"/>
            </a:pPr>
            <a:r>
              <a:rPr i="0" lang="en" sz="1300" u="none" cap="none" strike="noStrike">
                <a:solidFill>
                  <a:srgbClr val="000000"/>
                </a:solidFill>
                <a:latin typeface="Montserrat"/>
                <a:ea typeface="Montserrat"/>
                <a:cs typeface="Montserrat"/>
                <a:sym typeface="Montserrat"/>
              </a:rPr>
              <a:t>Partnerships</a:t>
            </a:r>
            <a:endParaRPr sz="800">
              <a:latin typeface="Montserrat"/>
              <a:ea typeface="Montserrat"/>
              <a:cs typeface="Montserrat"/>
              <a:sym typeface="Montserrat"/>
            </a:endParaRPr>
          </a:p>
        </p:txBody>
      </p:sp>
      <p:graphicFrame>
        <p:nvGraphicFramePr>
          <p:cNvPr id="350" name="Google Shape;350;p41"/>
          <p:cNvGraphicFramePr/>
          <p:nvPr/>
        </p:nvGraphicFramePr>
        <p:xfrm>
          <a:off x="4245875" y="308825"/>
          <a:ext cx="3000000" cy="3000000"/>
        </p:xfrm>
        <a:graphic>
          <a:graphicData uri="http://schemas.openxmlformats.org/drawingml/2006/table">
            <a:tbl>
              <a:tblPr>
                <a:noFill/>
                <a:tableStyleId>{949873CC-4E86-4E74-B4B1-E69EC3ED88F7}</a:tableStyleId>
              </a:tblPr>
              <a:tblGrid>
                <a:gridCol w="4086275"/>
              </a:tblGrid>
              <a:tr h="381000">
                <a:tc>
                  <a:txBody>
                    <a:bodyPr/>
                    <a:lstStyle/>
                    <a:p>
                      <a:pPr indent="0" lvl="0" marL="0" rtl="0" algn="l">
                        <a:lnSpc>
                          <a:spcPct val="138006"/>
                        </a:lnSpc>
                        <a:spcBef>
                          <a:spcPts val="0"/>
                        </a:spcBef>
                        <a:spcAft>
                          <a:spcPts val="0"/>
                        </a:spcAft>
                        <a:buNone/>
                      </a:pPr>
                      <a:r>
                        <a:rPr lang="en" sz="1200">
                          <a:solidFill>
                            <a:schemeClr val="dk1"/>
                          </a:solidFill>
                          <a:latin typeface="Montserrat"/>
                          <a:ea typeface="Montserrat"/>
                          <a:cs typeface="Montserrat"/>
                          <a:sym typeface="Montserrat"/>
                        </a:rPr>
                        <a:t>GOFinance is dedicated to educating all, especially younger ones, about everything involving finance. As a company, BitMasters aims to empower all generations with financial knowledge to prepare for the future.</a:t>
                      </a:r>
                      <a:endParaRPr>
                        <a:latin typeface="Montserrat"/>
                        <a:ea typeface="Montserrat"/>
                        <a:cs typeface="Montserrat"/>
                        <a:sym typeface="Montserrat"/>
                      </a:endParaRPr>
                    </a:p>
                  </a:txBody>
                  <a:tcPr marT="91425" marB="91425" marR="91425" marL="91425"/>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2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2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2"/>
          <p:cNvSpPr/>
          <p:nvPr/>
        </p:nvSpPr>
        <p:spPr>
          <a:xfrm rot="10800000">
            <a:off x="0" y="0"/>
            <a:ext cx="9144000" cy="5143500"/>
          </a:xfrm>
          <a:custGeom>
            <a:rect b="b" l="l" r="r" t="t"/>
            <a:pathLst>
              <a:path extrusionOk="0" h="10287000" w="18288000">
                <a:moveTo>
                  <a:pt x="18288000" y="10287000"/>
                </a:moveTo>
                <a:lnTo>
                  <a:pt x="0" y="10287000"/>
                </a:lnTo>
                <a:lnTo>
                  <a:pt x="0" y="0"/>
                </a:lnTo>
                <a:lnTo>
                  <a:pt x="18288000" y="0"/>
                </a:lnTo>
                <a:lnTo>
                  <a:pt x="18288000" y="10287000"/>
                </a:lnTo>
                <a:close/>
              </a:path>
            </a:pathLst>
          </a:custGeom>
          <a:blipFill rotWithShape="1">
            <a:blip r:embed="rId3">
              <a:alphaModFix/>
            </a:blip>
            <a:stretch>
              <a:fillRect b="-38883" l="0" r="0" t="-38885"/>
            </a:stretch>
          </a:blipFill>
          <a:ln>
            <a:noFill/>
          </a:ln>
        </p:spPr>
      </p:sp>
      <p:grpSp>
        <p:nvGrpSpPr>
          <p:cNvPr id="356" name="Google Shape;356;p42"/>
          <p:cNvGrpSpPr/>
          <p:nvPr/>
        </p:nvGrpSpPr>
        <p:grpSpPr>
          <a:xfrm>
            <a:off x="-264001" y="-36165"/>
            <a:ext cx="9524161" cy="1579215"/>
            <a:chOff x="0" y="-19050"/>
            <a:chExt cx="5016842" cy="831850"/>
          </a:xfrm>
        </p:grpSpPr>
        <p:sp>
          <p:nvSpPr>
            <p:cNvPr id="357" name="Google Shape;357;p42"/>
            <p:cNvSpPr/>
            <p:nvPr/>
          </p:nvSpPr>
          <p:spPr>
            <a:xfrm>
              <a:off x="0" y="0"/>
              <a:ext cx="5016842" cy="812800"/>
            </a:xfrm>
            <a:custGeom>
              <a:rect b="b" l="l" r="r" t="t"/>
              <a:pathLst>
                <a:path extrusionOk="0" h="812800" w="5016842">
                  <a:moveTo>
                    <a:pt x="0" y="0"/>
                  </a:moveTo>
                  <a:lnTo>
                    <a:pt x="5016842" y="0"/>
                  </a:lnTo>
                  <a:lnTo>
                    <a:pt x="5016842" y="812800"/>
                  </a:lnTo>
                  <a:lnTo>
                    <a:pt x="0" y="812800"/>
                  </a:lnTo>
                  <a:close/>
                </a:path>
              </a:pathLst>
            </a:custGeom>
            <a:solidFill>
              <a:srgbClr val="1C5739"/>
            </a:solidFill>
            <a:ln>
              <a:noFill/>
            </a:ln>
          </p:spPr>
        </p:sp>
        <p:sp>
          <p:nvSpPr>
            <p:cNvPr id="358" name="Google Shape;358;p42"/>
            <p:cNvSpPr txBox="1"/>
            <p:nvPr/>
          </p:nvSpPr>
          <p:spPr>
            <a:xfrm>
              <a:off x="0" y="-19050"/>
              <a:ext cx="5016842"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9" name="Google Shape;359;p42"/>
          <p:cNvGrpSpPr/>
          <p:nvPr/>
        </p:nvGrpSpPr>
        <p:grpSpPr>
          <a:xfrm>
            <a:off x="963500" y="3951026"/>
            <a:ext cx="2238170" cy="864614"/>
            <a:chOff x="-691" y="2"/>
            <a:chExt cx="1178954" cy="455435"/>
          </a:xfrm>
        </p:grpSpPr>
        <p:sp>
          <p:nvSpPr>
            <p:cNvPr id="360" name="Google Shape;360;p42"/>
            <p:cNvSpPr/>
            <p:nvPr/>
          </p:nvSpPr>
          <p:spPr>
            <a:xfrm>
              <a:off x="-6" y="2"/>
              <a:ext cx="1178269" cy="455435"/>
            </a:xfrm>
            <a:custGeom>
              <a:rect b="b" l="l" r="r" t="t"/>
              <a:pathLst>
                <a:path extrusionOk="0" h="357204" w="1178269">
                  <a:moveTo>
                    <a:pt x="0" y="0"/>
                  </a:moveTo>
                  <a:lnTo>
                    <a:pt x="1178269" y="0"/>
                  </a:lnTo>
                  <a:lnTo>
                    <a:pt x="1178269" y="357204"/>
                  </a:lnTo>
                  <a:lnTo>
                    <a:pt x="0" y="357204"/>
                  </a:lnTo>
                  <a:close/>
                </a:path>
              </a:pathLst>
            </a:custGeom>
            <a:solidFill>
              <a:srgbClr val="397D5A"/>
            </a:solidFill>
            <a:ln>
              <a:noFill/>
            </a:ln>
          </p:spPr>
        </p:sp>
        <p:sp>
          <p:nvSpPr>
            <p:cNvPr id="361" name="Google Shape;361;p42"/>
            <p:cNvSpPr txBox="1"/>
            <p:nvPr/>
          </p:nvSpPr>
          <p:spPr>
            <a:xfrm>
              <a:off x="-691" y="30021"/>
              <a:ext cx="1178400" cy="395400"/>
            </a:xfrm>
            <a:prstGeom prst="rect">
              <a:avLst/>
            </a:prstGeom>
            <a:noFill/>
            <a:ln>
              <a:noFill/>
            </a:ln>
          </p:spPr>
          <p:txBody>
            <a:bodyPr anchorCtr="0" anchor="ctr" bIns="57150" lIns="57150" spcFirstLastPara="1" rIns="57150" wrap="square" tIns="57150">
              <a:noAutofit/>
            </a:bodyPr>
            <a:lstStyle/>
            <a:p>
              <a:pPr indent="0" lvl="0" marL="0" marR="0" rtl="0" algn="ctr">
                <a:lnSpc>
                  <a:spcPct val="138019"/>
                </a:lnSpc>
                <a:spcBef>
                  <a:spcPts val="0"/>
                </a:spcBef>
                <a:spcAft>
                  <a:spcPts val="0"/>
                </a:spcAft>
                <a:buNone/>
              </a:pPr>
              <a:r>
                <a:rPr lang="en" sz="1000">
                  <a:solidFill>
                    <a:srgbClr val="FFFFFF"/>
                  </a:solidFill>
                  <a:latin typeface="Montserrat"/>
                  <a:ea typeface="Montserrat"/>
                  <a:cs typeface="Montserrat"/>
                  <a:sym typeface="Montserrat"/>
                </a:rPr>
                <a:t>Unfortunately, finance is not something taught in school. GO Finance’s goal is to teach these ones at an understandable level.</a:t>
              </a:r>
              <a:endParaRPr sz="700">
                <a:latin typeface="Montserrat"/>
                <a:ea typeface="Montserrat"/>
                <a:cs typeface="Montserrat"/>
                <a:sym typeface="Montserrat"/>
              </a:endParaRPr>
            </a:p>
          </p:txBody>
        </p:sp>
      </p:grpSp>
      <p:grpSp>
        <p:nvGrpSpPr>
          <p:cNvPr id="362" name="Google Shape;362;p42"/>
          <p:cNvGrpSpPr/>
          <p:nvPr/>
        </p:nvGrpSpPr>
        <p:grpSpPr>
          <a:xfrm>
            <a:off x="3453025" y="3951024"/>
            <a:ext cx="2237075" cy="864612"/>
            <a:chOff x="0" y="-7586"/>
            <a:chExt cx="1178400" cy="364800"/>
          </a:xfrm>
        </p:grpSpPr>
        <p:sp>
          <p:nvSpPr>
            <p:cNvPr id="363" name="Google Shape;363;p42"/>
            <p:cNvSpPr/>
            <p:nvPr/>
          </p:nvSpPr>
          <p:spPr>
            <a:xfrm>
              <a:off x="0" y="0"/>
              <a:ext cx="1178269" cy="357204"/>
            </a:xfrm>
            <a:custGeom>
              <a:rect b="b" l="l" r="r" t="t"/>
              <a:pathLst>
                <a:path extrusionOk="0" h="357204" w="1178269">
                  <a:moveTo>
                    <a:pt x="0" y="0"/>
                  </a:moveTo>
                  <a:lnTo>
                    <a:pt x="1178269" y="0"/>
                  </a:lnTo>
                  <a:lnTo>
                    <a:pt x="1178269" y="357204"/>
                  </a:lnTo>
                  <a:lnTo>
                    <a:pt x="0" y="357204"/>
                  </a:lnTo>
                  <a:close/>
                </a:path>
              </a:pathLst>
            </a:custGeom>
            <a:solidFill>
              <a:srgbClr val="397D5A"/>
            </a:solidFill>
            <a:ln>
              <a:noFill/>
            </a:ln>
          </p:spPr>
        </p:sp>
        <p:sp>
          <p:nvSpPr>
            <p:cNvPr id="364" name="Google Shape;364;p42"/>
            <p:cNvSpPr txBox="1"/>
            <p:nvPr/>
          </p:nvSpPr>
          <p:spPr>
            <a:xfrm>
              <a:off x="0" y="-7586"/>
              <a:ext cx="1178400" cy="364800"/>
            </a:xfrm>
            <a:prstGeom prst="rect">
              <a:avLst/>
            </a:prstGeom>
            <a:noFill/>
            <a:ln>
              <a:noFill/>
            </a:ln>
          </p:spPr>
          <p:txBody>
            <a:bodyPr anchorCtr="0" anchor="ctr" bIns="57150" lIns="57150" spcFirstLastPara="1" rIns="57150" wrap="square" tIns="57150">
              <a:noAutofit/>
            </a:bodyPr>
            <a:lstStyle/>
            <a:p>
              <a:pPr indent="0" lvl="0" marL="0" marR="0" rtl="0" algn="ctr">
                <a:lnSpc>
                  <a:spcPct val="138019"/>
                </a:lnSpc>
                <a:spcBef>
                  <a:spcPts val="0"/>
                </a:spcBef>
                <a:spcAft>
                  <a:spcPts val="0"/>
                </a:spcAft>
                <a:buNone/>
              </a:pPr>
              <a:r>
                <a:rPr lang="en" sz="1000">
                  <a:solidFill>
                    <a:srgbClr val="FFFFFF"/>
                  </a:solidFill>
                  <a:latin typeface="Montserrat"/>
                  <a:ea typeface="Montserrat"/>
                  <a:cs typeface="Montserrat"/>
                  <a:sym typeface="Montserrat"/>
                </a:rPr>
                <a:t>Learning about finance does not stop with the younger generation. Senior citizens can too learn about finance.</a:t>
              </a:r>
              <a:endParaRPr sz="700">
                <a:latin typeface="Montserrat"/>
                <a:ea typeface="Montserrat"/>
                <a:cs typeface="Montserrat"/>
                <a:sym typeface="Montserrat"/>
              </a:endParaRPr>
            </a:p>
          </p:txBody>
        </p:sp>
      </p:grpSp>
      <p:grpSp>
        <p:nvGrpSpPr>
          <p:cNvPr id="365" name="Google Shape;365;p42"/>
          <p:cNvGrpSpPr/>
          <p:nvPr/>
        </p:nvGrpSpPr>
        <p:grpSpPr>
          <a:xfrm>
            <a:off x="5942325" y="3968999"/>
            <a:ext cx="2237075" cy="846837"/>
            <a:chOff x="0" y="-2"/>
            <a:chExt cx="1178400" cy="357300"/>
          </a:xfrm>
        </p:grpSpPr>
        <p:sp>
          <p:nvSpPr>
            <p:cNvPr id="366" name="Google Shape;366;p42"/>
            <p:cNvSpPr/>
            <p:nvPr/>
          </p:nvSpPr>
          <p:spPr>
            <a:xfrm>
              <a:off x="0" y="0"/>
              <a:ext cx="1178269" cy="357204"/>
            </a:xfrm>
            <a:custGeom>
              <a:rect b="b" l="l" r="r" t="t"/>
              <a:pathLst>
                <a:path extrusionOk="0" h="357204" w="1178269">
                  <a:moveTo>
                    <a:pt x="0" y="0"/>
                  </a:moveTo>
                  <a:lnTo>
                    <a:pt x="1178269" y="0"/>
                  </a:lnTo>
                  <a:lnTo>
                    <a:pt x="1178269" y="357204"/>
                  </a:lnTo>
                  <a:lnTo>
                    <a:pt x="0" y="357204"/>
                  </a:lnTo>
                  <a:close/>
                </a:path>
              </a:pathLst>
            </a:custGeom>
            <a:solidFill>
              <a:srgbClr val="397D5A"/>
            </a:solidFill>
            <a:ln>
              <a:noFill/>
            </a:ln>
          </p:spPr>
        </p:sp>
        <p:sp>
          <p:nvSpPr>
            <p:cNvPr id="367" name="Google Shape;367;p42"/>
            <p:cNvSpPr txBox="1"/>
            <p:nvPr/>
          </p:nvSpPr>
          <p:spPr>
            <a:xfrm>
              <a:off x="0" y="-2"/>
              <a:ext cx="1178400" cy="357300"/>
            </a:xfrm>
            <a:prstGeom prst="rect">
              <a:avLst/>
            </a:prstGeom>
            <a:noFill/>
            <a:ln>
              <a:noFill/>
            </a:ln>
          </p:spPr>
          <p:txBody>
            <a:bodyPr anchorCtr="0" anchor="ctr" bIns="57150" lIns="57150" spcFirstLastPara="1" rIns="57150" wrap="square" tIns="57150">
              <a:noAutofit/>
            </a:bodyPr>
            <a:lstStyle/>
            <a:p>
              <a:pPr indent="0" lvl="0" marL="0" marR="0" rtl="0" algn="ctr">
                <a:lnSpc>
                  <a:spcPct val="138019"/>
                </a:lnSpc>
                <a:spcBef>
                  <a:spcPts val="0"/>
                </a:spcBef>
                <a:spcAft>
                  <a:spcPts val="0"/>
                </a:spcAft>
                <a:buNone/>
              </a:pPr>
              <a:r>
                <a:rPr lang="en" sz="1000">
                  <a:solidFill>
                    <a:srgbClr val="FFFFFF"/>
                  </a:solidFill>
                  <a:latin typeface="Montserrat"/>
                  <a:ea typeface="Montserrat"/>
                  <a:cs typeface="Montserrat"/>
                  <a:sym typeface="Montserrat"/>
                </a:rPr>
                <a:t>Understanding finance is crucial for effective planning and managing life, especially for adults.</a:t>
              </a:r>
              <a:endParaRPr sz="1000">
                <a:latin typeface="Montserrat"/>
                <a:ea typeface="Montserrat"/>
                <a:cs typeface="Montserrat"/>
                <a:sym typeface="Montserrat"/>
              </a:endParaRPr>
            </a:p>
          </p:txBody>
        </p:sp>
      </p:grpSp>
      <p:sp>
        <p:nvSpPr>
          <p:cNvPr id="368" name="Google Shape;368;p42"/>
          <p:cNvSpPr/>
          <p:nvPr/>
        </p:nvSpPr>
        <p:spPr>
          <a:xfrm>
            <a:off x="7704241" y="-1076576"/>
            <a:ext cx="2058178" cy="2058178"/>
          </a:xfrm>
          <a:custGeom>
            <a:rect b="b" l="l" r="r" t="t"/>
            <a:pathLst>
              <a:path extrusionOk="0" h="4116356" w="4116356">
                <a:moveTo>
                  <a:pt x="0" y="0"/>
                </a:moveTo>
                <a:lnTo>
                  <a:pt x="4116355" y="0"/>
                </a:lnTo>
                <a:lnTo>
                  <a:pt x="4116355" y="4116356"/>
                </a:lnTo>
                <a:lnTo>
                  <a:pt x="0" y="4116356"/>
                </a:lnTo>
                <a:lnTo>
                  <a:pt x="0" y="0"/>
                </a:lnTo>
                <a:close/>
              </a:path>
            </a:pathLst>
          </a:custGeom>
          <a:blipFill rotWithShape="1">
            <a:blip r:embed="rId4">
              <a:alphaModFix/>
            </a:blip>
            <a:stretch>
              <a:fillRect b="0" l="0" r="0" t="0"/>
            </a:stretch>
          </a:blipFill>
          <a:ln>
            <a:noFill/>
          </a:ln>
        </p:spPr>
      </p:sp>
      <p:sp>
        <p:nvSpPr>
          <p:cNvPr id="369" name="Google Shape;369;p42"/>
          <p:cNvSpPr/>
          <p:nvPr/>
        </p:nvSpPr>
        <p:spPr>
          <a:xfrm>
            <a:off x="-1301189" y="0"/>
            <a:ext cx="1628044" cy="1628044"/>
          </a:xfrm>
          <a:custGeom>
            <a:rect b="b" l="l" r="r" t="t"/>
            <a:pathLst>
              <a:path extrusionOk="0" h="3256087" w="3256087">
                <a:moveTo>
                  <a:pt x="0" y="0"/>
                </a:moveTo>
                <a:lnTo>
                  <a:pt x="3256087" y="0"/>
                </a:lnTo>
                <a:lnTo>
                  <a:pt x="3256087" y="3256087"/>
                </a:lnTo>
                <a:lnTo>
                  <a:pt x="0" y="3256087"/>
                </a:lnTo>
                <a:lnTo>
                  <a:pt x="0" y="0"/>
                </a:lnTo>
                <a:close/>
              </a:path>
            </a:pathLst>
          </a:custGeom>
          <a:blipFill rotWithShape="1">
            <a:blip r:embed="rId4">
              <a:alphaModFix/>
            </a:blip>
            <a:stretch>
              <a:fillRect b="0" l="0" r="0" t="0"/>
            </a:stretch>
          </a:blipFill>
          <a:ln>
            <a:noFill/>
          </a:ln>
        </p:spPr>
      </p:sp>
      <p:sp>
        <p:nvSpPr>
          <p:cNvPr id="370" name="Google Shape;370;p42"/>
          <p:cNvSpPr/>
          <p:nvPr/>
        </p:nvSpPr>
        <p:spPr>
          <a:xfrm>
            <a:off x="964812" y="1976908"/>
            <a:ext cx="2236870" cy="1887153"/>
          </a:xfrm>
          <a:custGeom>
            <a:rect b="b" l="l" r="r" t="t"/>
            <a:pathLst>
              <a:path extrusionOk="0" h="830040" w="983858">
                <a:moveTo>
                  <a:pt x="0" y="0"/>
                </a:moveTo>
                <a:lnTo>
                  <a:pt x="983858" y="0"/>
                </a:lnTo>
                <a:lnTo>
                  <a:pt x="983858" y="830040"/>
                </a:lnTo>
                <a:lnTo>
                  <a:pt x="0" y="830040"/>
                </a:lnTo>
                <a:close/>
              </a:path>
            </a:pathLst>
          </a:custGeom>
          <a:blipFill rotWithShape="1">
            <a:blip r:embed="rId5">
              <a:alphaModFix/>
            </a:blip>
            <a:stretch>
              <a:fillRect b="0" l="-13311" r="-13311" t="0"/>
            </a:stretch>
          </a:blipFill>
          <a:ln>
            <a:noFill/>
          </a:ln>
        </p:spPr>
      </p:sp>
      <p:grpSp>
        <p:nvGrpSpPr>
          <p:cNvPr id="371" name="Google Shape;371;p42"/>
          <p:cNvGrpSpPr/>
          <p:nvPr/>
        </p:nvGrpSpPr>
        <p:grpSpPr>
          <a:xfrm>
            <a:off x="963775" y="1721200"/>
            <a:ext cx="2237075" cy="318474"/>
            <a:chOff x="0" y="-47"/>
            <a:chExt cx="1178400" cy="167750"/>
          </a:xfrm>
        </p:grpSpPr>
        <p:sp>
          <p:nvSpPr>
            <p:cNvPr id="372" name="Google Shape;372;p42"/>
            <p:cNvSpPr/>
            <p:nvPr/>
          </p:nvSpPr>
          <p:spPr>
            <a:xfrm>
              <a:off x="0" y="0"/>
              <a:ext cx="1178269" cy="167703"/>
            </a:xfrm>
            <a:custGeom>
              <a:rect b="b" l="l" r="r" t="t"/>
              <a:pathLst>
                <a:path extrusionOk="0" h="167703" w="1178269">
                  <a:moveTo>
                    <a:pt x="0" y="0"/>
                  </a:moveTo>
                  <a:lnTo>
                    <a:pt x="1178269" y="0"/>
                  </a:lnTo>
                  <a:lnTo>
                    <a:pt x="1178269" y="167703"/>
                  </a:lnTo>
                  <a:lnTo>
                    <a:pt x="0" y="167703"/>
                  </a:lnTo>
                  <a:close/>
                </a:path>
              </a:pathLst>
            </a:custGeom>
            <a:solidFill>
              <a:srgbClr val="1C5739"/>
            </a:solidFill>
            <a:ln>
              <a:noFill/>
            </a:ln>
          </p:spPr>
        </p:sp>
        <p:sp>
          <p:nvSpPr>
            <p:cNvPr id="373" name="Google Shape;373;p42"/>
            <p:cNvSpPr txBox="1"/>
            <p:nvPr/>
          </p:nvSpPr>
          <p:spPr>
            <a:xfrm>
              <a:off x="0" y="-47"/>
              <a:ext cx="11784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38008"/>
                </a:lnSpc>
                <a:spcBef>
                  <a:spcPts val="0"/>
                </a:spcBef>
                <a:spcAft>
                  <a:spcPts val="0"/>
                </a:spcAft>
                <a:buNone/>
              </a:pPr>
              <a:r>
                <a:rPr i="0" lang="en" sz="1200" u="none" cap="none" strike="noStrike">
                  <a:solidFill>
                    <a:srgbClr val="FFFFFF"/>
                  </a:solidFill>
                  <a:latin typeface="Montserrat"/>
                  <a:ea typeface="Montserrat"/>
                  <a:cs typeface="Montserrat"/>
                  <a:sym typeface="Montserrat"/>
                </a:rPr>
                <a:t>7th-12th</a:t>
              </a:r>
              <a:endParaRPr sz="700">
                <a:latin typeface="Montserrat"/>
                <a:ea typeface="Montserrat"/>
                <a:cs typeface="Montserrat"/>
                <a:sym typeface="Montserrat"/>
              </a:endParaRPr>
            </a:p>
          </p:txBody>
        </p:sp>
      </p:grpSp>
      <p:sp>
        <p:nvSpPr>
          <p:cNvPr id="374" name="Google Shape;374;p42"/>
          <p:cNvSpPr/>
          <p:nvPr/>
        </p:nvSpPr>
        <p:spPr>
          <a:xfrm>
            <a:off x="3453037" y="1880485"/>
            <a:ext cx="2236870" cy="2002858"/>
          </a:xfrm>
          <a:custGeom>
            <a:rect b="b" l="l" r="r" t="t"/>
            <a:pathLst>
              <a:path extrusionOk="0" h="620590" w="693099">
                <a:moveTo>
                  <a:pt x="0" y="0"/>
                </a:moveTo>
                <a:lnTo>
                  <a:pt x="693099" y="0"/>
                </a:lnTo>
                <a:lnTo>
                  <a:pt x="693099" y="620590"/>
                </a:lnTo>
                <a:lnTo>
                  <a:pt x="0" y="620590"/>
                </a:lnTo>
                <a:close/>
              </a:path>
            </a:pathLst>
          </a:custGeom>
          <a:blipFill rotWithShape="1">
            <a:blip r:embed="rId6">
              <a:alphaModFix/>
            </a:blip>
            <a:stretch>
              <a:fillRect b="0" l="-17166" r="-17164" t="0"/>
            </a:stretch>
          </a:blipFill>
          <a:ln>
            <a:noFill/>
          </a:ln>
        </p:spPr>
      </p:sp>
      <p:grpSp>
        <p:nvGrpSpPr>
          <p:cNvPr id="375" name="Google Shape;375;p42"/>
          <p:cNvGrpSpPr/>
          <p:nvPr/>
        </p:nvGrpSpPr>
        <p:grpSpPr>
          <a:xfrm>
            <a:off x="3453050" y="1718472"/>
            <a:ext cx="2237075" cy="318368"/>
            <a:chOff x="0" y="0"/>
            <a:chExt cx="1178400" cy="167703"/>
          </a:xfrm>
        </p:grpSpPr>
        <p:sp>
          <p:nvSpPr>
            <p:cNvPr id="376" name="Google Shape;376;p42"/>
            <p:cNvSpPr/>
            <p:nvPr/>
          </p:nvSpPr>
          <p:spPr>
            <a:xfrm>
              <a:off x="0" y="0"/>
              <a:ext cx="1178269" cy="167703"/>
            </a:xfrm>
            <a:custGeom>
              <a:rect b="b" l="l" r="r" t="t"/>
              <a:pathLst>
                <a:path extrusionOk="0" h="167703" w="1178269">
                  <a:moveTo>
                    <a:pt x="0" y="0"/>
                  </a:moveTo>
                  <a:lnTo>
                    <a:pt x="1178269" y="0"/>
                  </a:lnTo>
                  <a:lnTo>
                    <a:pt x="1178269" y="167703"/>
                  </a:lnTo>
                  <a:lnTo>
                    <a:pt x="0" y="167703"/>
                  </a:lnTo>
                  <a:close/>
                </a:path>
              </a:pathLst>
            </a:custGeom>
            <a:solidFill>
              <a:srgbClr val="1C5739"/>
            </a:solidFill>
            <a:ln>
              <a:noFill/>
            </a:ln>
          </p:spPr>
        </p:sp>
        <p:sp>
          <p:nvSpPr>
            <p:cNvPr id="377" name="Google Shape;377;p42"/>
            <p:cNvSpPr txBox="1"/>
            <p:nvPr/>
          </p:nvSpPr>
          <p:spPr>
            <a:xfrm>
              <a:off x="0" y="0"/>
              <a:ext cx="11784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38008"/>
                </a:lnSpc>
                <a:spcBef>
                  <a:spcPts val="0"/>
                </a:spcBef>
                <a:spcAft>
                  <a:spcPts val="0"/>
                </a:spcAft>
                <a:buNone/>
              </a:pPr>
              <a:r>
                <a:rPr i="0" lang="en" sz="1200" u="none" cap="none" strike="noStrike">
                  <a:solidFill>
                    <a:srgbClr val="FFFFFF"/>
                  </a:solidFill>
                  <a:latin typeface="Montserrat"/>
                  <a:ea typeface="Montserrat"/>
                  <a:cs typeface="Montserrat"/>
                  <a:sym typeface="Montserrat"/>
                </a:rPr>
                <a:t>Seniors</a:t>
              </a:r>
              <a:endParaRPr sz="700">
                <a:latin typeface="Montserrat"/>
                <a:ea typeface="Montserrat"/>
                <a:cs typeface="Montserrat"/>
                <a:sym typeface="Montserrat"/>
              </a:endParaRPr>
            </a:p>
          </p:txBody>
        </p:sp>
      </p:grpSp>
      <p:sp>
        <p:nvSpPr>
          <p:cNvPr id="378" name="Google Shape;378;p42"/>
          <p:cNvSpPr/>
          <p:nvPr/>
        </p:nvSpPr>
        <p:spPr>
          <a:xfrm>
            <a:off x="5942319" y="1918381"/>
            <a:ext cx="2236870" cy="1964961"/>
          </a:xfrm>
          <a:custGeom>
            <a:rect b="b" l="l" r="r" t="t"/>
            <a:pathLst>
              <a:path extrusionOk="0" h="608848" w="693099">
                <a:moveTo>
                  <a:pt x="0" y="0"/>
                </a:moveTo>
                <a:lnTo>
                  <a:pt x="693099" y="0"/>
                </a:lnTo>
                <a:lnTo>
                  <a:pt x="693099" y="608848"/>
                </a:lnTo>
                <a:lnTo>
                  <a:pt x="0" y="608848"/>
                </a:lnTo>
                <a:close/>
              </a:path>
            </a:pathLst>
          </a:custGeom>
          <a:blipFill rotWithShape="1">
            <a:blip r:embed="rId7">
              <a:alphaModFix/>
            </a:blip>
            <a:stretch>
              <a:fillRect b="0" l="-15881" r="-15879" t="0"/>
            </a:stretch>
          </a:blipFill>
          <a:ln>
            <a:noFill/>
          </a:ln>
        </p:spPr>
      </p:sp>
      <p:grpSp>
        <p:nvGrpSpPr>
          <p:cNvPr id="379" name="Google Shape;379;p42"/>
          <p:cNvGrpSpPr/>
          <p:nvPr/>
        </p:nvGrpSpPr>
        <p:grpSpPr>
          <a:xfrm>
            <a:off x="5942319" y="1721298"/>
            <a:ext cx="2237124" cy="318492"/>
            <a:chOff x="0" y="0"/>
            <a:chExt cx="1178403" cy="167765"/>
          </a:xfrm>
        </p:grpSpPr>
        <p:sp>
          <p:nvSpPr>
            <p:cNvPr id="380" name="Google Shape;380;p42"/>
            <p:cNvSpPr/>
            <p:nvPr/>
          </p:nvSpPr>
          <p:spPr>
            <a:xfrm>
              <a:off x="0" y="0"/>
              <a:ext cx="1178269" cy="167703"/>
            </a:xfrm>
            <a:custGeom>
              <a:rect b="b" l="l" r="r" t="t"/>
              <a:pathLst>
                <a:path extrusionOk="0" h="167703" w="1178269">
                  <a:moveTo>
                    <a:pt x="0" y="0"/>
                  </a:moveTo>
                  <a:lnTo>
                    <a:pt x="1178269" y="0"/>
                  </a:lnTo>
                  <a:lnTo>
                    <a:pt x="1178269" y="167703"/>
                  </a:lnTo>
                  <a:lnTo>
                    <a:pt x="0" y="167703"/>
                  </a:lnTo>
                  <a:close/>
                </a:path>
              </a:pathLst>
            </a:custGeom>
            <a:solidFill>
              <a:srgbClr val="1C5739"/>
            </a:solidFill>
            <a:ln>
              <a:noFill/>
            </a:ln>
          </p:spPr>
        </p:sp>
        <p:sp>
          <p:nvSpPr>
            <p:cNvPr id="381" name="Google Shape;381;p42"/>
            <p:cNvSpPr txBox="1"/>
            <p:nvPr/>
          </p:nvSpPr>
          <p:spPr>
            <a:xfrm>
              <a:off x="3" y="65"/>
              <a:ext cx="11784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38008"/>
                </a:lnSpc>
                <a:spcBef>
                  <a:spcPts val="0"/>
                </a:spcBef>
                <a:spcAft>
                  <a:spcPts val="0"/>
                </a:spcAft>
                <a:buNone/>
              </a:pPr>
              <a:r>
                <a:rPr i="0" lang="en" sz="1200" u="none" cap="none" strike="noStrike">
                  <a:solidFill>
                    <a:srgbClr val="FFFFFF"/>
                  </a:solidFill>
                  <a:latin typeface="Montserrat"/>
                  <a:ea typeface="Montserrat"/>
                  <a:cs typeface="Montserrat"/>
                  <a:sym typeface="Montserrat"/>
                </a:rPr>
                <a:t>Adults</a:t>
              </a:r>
              <a:endParaRPr sz="700">
                <a:latin typeface="Montserrat"/>
                <a:ea typeface="Montserrat"/>
                <a:cs typeface="Montserrat"/>
                <a:sym typeface="Montserrat"/>
              </a:endParaRPr>
            </a:p>
          </p:txBody>
        </p:sp>
      </p:grpSp>
      <p:sp>
        <p:nvSpPr>
          <p:cNvPr id="382" name="Google Shape;382;p42"/>
          <p:cNvSpPr txBox="1"/>
          <p:nvPr/>
        </p:nvSpPr>
        <p:spPr>
          <a:xfrm>
            <a:off x="1893028" y="558993"/>
            <a:ext cx="5356800" cy="600300"/>
          </a:xfrm>
          <a:prstGeom prst="rect">
            <a:avLst/>
          </a:prstGeom>
          <a:noFill/>
          <a:ln>
            <a:noFill/>
          </a:ln>
        </p:spPr>
        <p:txBody>
          <a:bodyPr anchorCtr="0" anchor="t" bIns="0" lIns="0" spcFirstLastPara="1" rIns="0" wrap="square" tIns="0">
            <a:spAutoFit/>
          </a:bodyPr>
          <a:lstStyle/>
          <a:p>
            <a:pPr indent="0" lvl="0" marL="0" marR="0" rtl="0" algn="ctr">
              <a:lnSpc>
                <a:spcPct val="138024"/>
              </a:lnSpc>
              <a:spcBef>
                <a:spcPts val="0"/>
              </a:spcBef>
              <a:spcAft>
                <a:spcPts val="0"/>
              </a:spcAft>
              <a:buNone/>
            </a:pPr>
            <a:r>
              <a:rPr b="1" lang="en" sz="3900">
                <a:solidFill>
                  <a:srgbClr val="FFFFFF"/>
                </a:solidFill>
                <a:latin typeface="Montserrat"/>
                <a:ea typeface="Montserrat"/>
                <a:cs typeface="Montserrat"/>
                <a:sym typeface="Montserrat"/>
              </a:rPr>
              <a:t>TARGET AUDIENCE</a:t>
            </a:r>
            <a:endParaRPr b="1" sz="700">
              <a:latin typeface="Montserrat"/>
              <a:ea typeface="Montserrat"/>
              <a:cs typeface="Montserrat"/>
              <a:sym typeface="Montserrat"/>
            </a:endParaRPr>
          </a:p>
        </p:txBody>
      </p:sp>
    </p:spTree>
  </p:cSld>
  <p:clrMapOvr>
    <a:masterClrMapping/>
  </p:clrMapOvr>
  <mc:AlternateContent>
    <mc:Choice Requires="p14">
      <p:transition spd="slow" p14:dur="14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386" name="Shape 386"/>
        <p:cNvGrpSpPr/>
        <p:nvPr/>
      </p:nvGrpSpPr>
      <p:grpSpPr>
        <a:xfrm>
          <a:off x="0" y="0"/>
          <a:ext cx="0" cy="0"/>
          <a:chOff x="0" y="0"/>
          <a:chExt cx="0" cy="0"/>
        </a:xfrm>
      </p:grpSpPr>
      <p:grpSp>
        <p:nvGrpSpPr>
          <p:cNvPr id="387" name="Google Shape;387;p43"/>
          <p:cNvGrpSpPr/>
          <p:nvPr/>
        </p:nvGrpSpPr>
        <p:grpSpPr>
          <a:xfrm>
            <a:off x="0" y="1506748"/>
            <a:ext cx="9143820" cy="3610588"/>
            <a:chOff x="0" y="-38100"/>
            <a:chExt cx="4816593" cy="1901911"/>
          </a:xfrm>
        </p:grpSpPr>
        <p:sp>
          <p:nvSpPr>
            <p:cNvPr id="388" name="Google Shape;388;p43"/>
            <p:cNvSpPr/>
            <p:nvPr/>
          </p:nvSpPr>
          <p:spPr>
            <a:xfrm>
              <a:off x="0" y="0"/>
              <a:ext cx="4816592" cy="1863811"/>
            </a:xfrm>
            <a:custGeom>
              <a:rect b="b" l="l" r="r" t="t"/>
              <a:pathLst>
                <a:path extrusionOk="0" h="1863811" w="4816592">
                  <a:moveTo>
                    <a:pt x="0" y="0"/>
                  </a:moveTo>
                  <a:lnTo>
                    <a:pt x="4816592" y="0"/>
                  </a:lnTo>
                  <a:lnTo>
                    <a:pt x="4816592" y="1863811"/>
                  </a:lnTo>
                  <a:lnTo>
                    <a:pt x="0" y="1863811"/>
                  </a:lnTo>
                  <a:close/>
                </a:path>
              </a:pathLst>
            </a:custGeom>
            <a:solidFill>
              <a:srgbClr val="1C5739"/>
            </a:solidFill>
            <a:ln>
              <a:noFill/>
            </a:ln>
          </p:spPr>
        </p:sp>
        <p:sp>
          <p:nvSpPr>
            <p:cNvPr id="389" name="Google Shape;389;p43"/>
            <p:cNvSpPr txBox="1"/>
            <p:nvPr/>
          </p:nvSpPr>
          <p:spPr>
            <a:xfrm>
              <a:off x="0" y="-38100"/>
              <a:ext cx="4816593" cy="1901911"/>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0" name="Google Shape;390;p43"/>
          <p:cNvGrpSpPr/>
          <p:nvPr/>
        </p:nvGrpSpPr>
        <p:grpSpPr>
          <a:xfrm>
            <a:off x="306750" y="1818441"/>
            <a:ext cx="373969" cy="373969"/>
            <a:chOff x="0" y="0"/>
            <a:chExt cx="812800" cy="812800"/>
          </a:xfrm>
        </p:grpSpPr>
        <p:sp>
          <p:nvSpPr>
            <p:cNvPr id="391" name="Google Shape;391;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2" name="Google Shape;392;p4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40017"/>
                </a:lnSpc>
                <a:spcBef>
                  <a:spcPts val="0"/>
                </a:spcBef>
                <a:spcAft>
                  <a:spcPts val="0"/>
                </a:spcAft>
                <a:buNone/>
              </a:pPr>
              <a:r>
                <a:rPr b="1" i="0" lang="en" sz="1100" u="none" cap="none" strike="noStrike">
                  <a:solidFill>
                    <a:srgbClr val="216C53"/>
                  </a:solidFill>
                  <a:latin typeface="Montserrat"/>
                  <a:ea typeface="Montserrat"/>
                  <a:cs typeface="Montserrat"/>
                  <a:sym typeface="Montserrat"/>
                </a:rPr>
                <a:t>1</a:t>
              </a:r>
              <a:endParaRPr sz="700"/>
            </a:p>
          </p:txBody>
        </p:sp>
      </p:grpSp>
      <p:sp>
        <p:nvSpPr>
          <p:cNvPr id="393" name="Google Shape;393;p43"/>
          <p:cNvSpPr txBox="1"/>
          <p:nvPr/>
        </p:nvSpPr>
        <p:spPr>
          <a:xfrm>
            <a:off x="756924" y="1866780"/>
            <a:ext cx="3686400" cy="261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700" u="none" cap="none" strike="noStrike">
                <a:solidFill>
                  <a:srgbClr val="FFFEF2"/>
                </a:solidFill>
                <a:latin typeface="Montserrat Black"/>
                <a:ea typeface="Montserrat Black"/>
                <a:cs typeface="Montserrat Black"/>
                <a:sym typeface="Montserrat Black"/>
              </a:rPr>
              <a:t>KACIE - PROJECT MANAGER</a:t>
            </a:r>
            <a:endParaRPr sz="700"/>
          </a:p>
        </p:txBody>
      </p:sp>
      <p:grpSp>
        <p:nvGrpSpPr>
          <p:cNvPr id="394" name="Google Shape;394;p43"/>
          <p:cNvGrpSpPr/>
          <p:nvPr/>
        </p:nvGrpSpPr>
        <p:grpSpPr>
          <a:xfrm>
            <a:off x="2756233" y="3572348"/>
            <a:ext cx="373969" cy="373969"/>
            <a:chOff x="0" y="0"/>
            <a:chExt cx="812800" cy="812800"/>
          </a:xfrm>
        </p:grpSpPr>
        <p:sp>
          <p:nvSpPr>
            <p:cNvPr id="395" name="Google Shape;395;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6" name="Google Shape;396;p4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40017"/>
                </a:lnSpc>
                <a:spcBef>
                  <a:spcPts val="0"/>
                </a:spcBef>
                <a:spcAft>
                  <a:spcPts val="0"/>
                </a:spcAft>
                <a:buNone/>
              </a:pPr>
              <a:r>
                <a:rPr b="1" i="0" lang="en" sz="1100" u="none" cap="none" strike="noStrike">
                  <a:solidFill>
                    <a:srgbClr val="216C53"/>
                  </a:solidFill>
                  <a:latin typeface="Montserrat"/>
                  <a:ea typeface="Montserrat"/>
                  <a:cs typeface="Montserrat"/>
                  <a:sym typeface="Montserrat"/>
                </a:rPr>
                <a:t>3</a:t>
              </a:r>
              <a:endParaRPr sz="700"/>
            </a:p>
          </p:txBody>
        </p:sp>
      </p:grpSp>
      <p:grpSp>
        <p:nvGrpSpPr>
          <p:cNvPr id="397" name="Google Shape;397;p43"/>
          <p:cNvGrpSpPr/>
          <p:nvPr/>
        </p:nvGrpSpPr>
        <p:grpSpPr>
          <a:xfrm>
            <a:off x="4885228" y="1866766"/>
            <a:ext cx="373969" cy="373969"/>
            <a:chOff x="0" y="0"/>
            <a:chExt cx="812800" cy="812800"/>
          </a:xfrm>
        </p:grpSpPr>
        <p:sp>
          <p:nvSpPr>
            <p:cNvPr id="398" name="Google Shape;398;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9" name="Google Shape;399;p4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40017"/>
                </a:lnSpc>
                <a:spcBef>
                  <a:spcPts val="0"/>
                </a:spcBef>
                <a:spcAft>
                  <a:spcPts val="0"/>
                </a:spcAft>
                <a:buNone/>
              </a:pPr>
              <a:r>
                <a:rPr b="1" i="0" lang="en" sz="1100" u="none" cap="none" strike="noStrike">
                  <a:solidFill>
                    <a:srgbClr val="216C53"/>
                  </a:solidFill>
                  <a:latin typeface="Montserrat"/>
                  <a:ea typeface="Montserrat"/>
                  <a:cs typeface="Montserrat"/>
                  <a:sym typeface="Montserrat"/>
                </a:rPr>
                <a:t>2</a:t>
              </a:r>
              <a:endParaRPr sz="700"/>
            </a:p>
          </p:txBody>
        </p:sp>
      </p:grpSp>
      <p:sp>
        <p:nvSpPr>
          <p:cNvPr id="400" name="Google Shape;400;p43"/>
          <p:cNvSpPr/>
          <p:nvPr/>
        </p:nvSpPr>
        <p:spPr>
          <a:xfrm flipH="1" rot="-5400000">
            <a:off x="0" y="0"/>
            <a:ext cx="619359" cy="619359"/>
          </a:xfrm>
          <a:custGeom>
            <a:rect b="b" l="l" r="r" t="t"/>
            <a:pathLst>
              <a:path extrusionOk="0" h="1238718" w="1238718">
                <a:moveTo>
                  <a:pt x="1238718" y="0"/>
                </a:moveTo>
                <a:lnTo>
                  <a:pt x="0" y="0"/>
                </a:lnTo>
                <a:lnTo>
                  <a:pt x="0" y="1238718"/>
                </a:lnTo>
                <a:lnTo>
                  <a:pt x="1238718" y="1238718"/>
                </a:lnTo>
                <a:lnTo>
                  <a:pt x="1238718" y="0"/>
                </a:lnTo>
                <a:close/>
              </a:path>
            </a:pathLst>
          </a:custGeom>
          <a:blipFill rotWithShape="1">
            <a:blip r:embed="rId3">
              <a:alphaModFix/>
            </a:blip>
            <a:stretch>
              <a:fillRect b="0" l="0" r="0" t="0"/>
            </a:stretch>
          </a:blipFill>
          <a:ln>
            <a:noFill/>
          </a:ln>
        </p:spPr>
      </p:sp>
      <p:sp>
        <p:nvSpPr>
          <p:cNvPr id="401" name="Google Shape;401;p43"/>
          <p:cNvSpPr/>
          <p:nvPr/>
        </p:nvSpPr>
        <p:spPr>
          <a:xfrm flipH="1" rot="5400000">
            <a:off x="8442251" y="4441751"/>
            <a:ext cx="701749" cy="701749"/>
          </a:xfrm>
          <a:custGeom>
            <a:rect b="b" l="l" r="r" t="t"/>
            <a:pathLst>
              <a:path extrusionOk="0" h="1403498" w="1403498">
                <a:moveTo>
                  <a:pt x="0" y="1403498"/>
                </a:moveTo>
                <a:lnTo>
                  <a:pt x="1403498" y="1403498"/>
                </a:lnTo>
                <a:lnTo>
                  <a:pt x="1403498" y="0"/>
                </a:lnTo>
                <a:lnTo>
                  <a:pt x="0" y="0"/>
                </a:lnTo>
                <a:lnTo>
                  <a:pt x="0" y="1403498"/>
                </a:lnTo>
                <a:close/>
              </a:path>
            </a:pathLst>
          </a:custGeom>
          <a:blipFill rotWithShape="1">
            <a:blip r:embed="rId4">
              <a:alphaModFix/>
            </a:blip>
            <a:stretch>
              <a:fillRect b="0" l="0" r="0" t="0"/>
            </a:stretch>
          </a:blipFill>
          <a:ln>
            <a:noFill/>
          </a:ln>
        </p:spPr>
      </p:sp>
      <p:sp>
        <p:nvSpPr>
          <p:cNvPr id="402" name="Google Shape;402;p43"/>
          <p:cNvSpPr txBox="1"/>
          <p:nvPr/>
        </p:nvSpPr>
        <p:spPr>
          <a:xfrm>
            <a:off x="2000247" y="328847"/>
            <a:ext cx="5143500" cy="954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100" u="none" cap="none" strike="noStrike">
                <a:solidFill>
                  <a:srgbClr val="1C5739"/>
                </a:solidFill>
                <a:latin typeface="Montserrat Black"/>
                <a:ea typeface="Montserrat Black"/>
                <a:cs typeface="Montserrat Black"/>
                <a:sym typeface="Montserrat Black"/>
              </a:rPr>
              <a:t>WHAT WE LEARNED F</a:t>
            </a:r>
            <a:r>
              <a:rPr b="1" lang="en" sz="3100">
                <a:solidFill>
                  <a:srgbClr val="1C5739"/>
                </a:solidFill>
                <a:latin typeface="Montserrat Black"/>
                <a:ea typeface="Montserrat Black"/>
                <a:cs typeface="Montserrat Black"/>
                <a:sym typeface="Montserrat Black"/>
              </a:rPr>
              <a:t>ROM SHARE IT</a:t>
            </a:r>
            <a:endParaRPr sz="700"/>
          </a:p>
        </p:txBody>
      </p:sp>
      <p:sp>
        <p:nvSpPr>
          <p:cNvPr id="403" name="Google Shape;403;p43"/>
          <p:cNvSpPr txBox="1"/>
          <p:nvPr/>
        </p:nvSpPr>
        <p:spPr>
          <a:xfrm>
            <a:off x="756924" y="2171250"/>
            <a:ext cx="3153300" cy="1133400"/>
          </a:xfrm>
          <a:prstGeom prst="rect">
            <a:avLst/>
          </a:prstGeom>
          <a:noFill/>
          <a:ln>
            <a:noFill/>
          </a:ln>
        </p:spPr>
        <p:txBody>
          <a:bodyPr anchorCtr="0" anchor="t" bIns="0" lIns="0" spcFirstLastPara="1" rIns="0" wrap="square" tIns="0">
            <a:spAutoFit/>
          </a:bodyPr>
          <a:lstStyle/>
          <a:p>
            <a:pPr indent="0" lvl="0" marL="0" marR="0" rtl="0" algn="l">
              <a:lnSpc>
                <a:spcPct val="159068"/>
              </a:lnSpc>
              <a:spcBef>
                <a:spcPts val="0"/>
              </a:spcBef>
              <a:spcAft>
                <a:spcPts val="0"/>
              </a:spcAft>
              <a:buNone/>
            </a:pPr>
            <a:r>
              <a:rPr lang="en" sz="1000">
                <a:solidFill>
                  <a:srgbClr val="FFFEF2"/>
                </a:solidFill>
                <a:latin typeface="Montserrat"/>
                <a:ea typeface="Montserrat"/>
                <a:cs typeface="Montserrat"/>
                <a:sym typeface="Montserrat"/>
              </a:rPr>
              <a:t>“Game design can be time-consuming and daunting. The amount of time it takes to make a game function well enough for people to play and enjoy it. The process to make a game is very significant to the game’s quality.”</a:t>
            </a:r>
            <a:endParaRPr sz="700"/>
          </a:p>
        </p:txBody>
      </p:sp>
      <p:sp>
        <p:nvSpPr>
          <p:cNvPr id="404" name="Google Shape;404;p43"/>
          <p:cNvSpPr txBox="1"/>
          <p:nvPr/>
        </p:nvSpPr>
        <p:spPr>
          <a:xfrm>
            <a:off x="3234299" y="3946265"/>
            <a:ext cx="3153300" cy="888600"/>
          </a:xfrm>
          <a:prstGeom prst="rect">
            <a:avLst/>
          </a:prstGeom>
          <a:noFill/>
          <a:ln>
            <a:noFill/>
          </a:ln>
        </p:spPr>
        <p:txBody>
          <a:bodyPr anchorCtr="0" anchor="t" bIns="0" lIns="0" spcFirstLastPara="1" rIns="0" wrap="square" tIns="0">
            <a:spAutoFit/>
          </a:bodyPr>
          <a:lstStyle/>
          <a:p>
            <a:pPr indent="0" lvl="0" marL="0" marR="0" rtl="0" algn="l">
              <a:lnSpc>
                <a:spcPct val="159068"/>
              </a:lnSpc>
              <a:spcBef>
                <a:spcPts val="0"/>
              </a:spcBef>
              <a:spcAft>
                <a:spcPts val="0"/>
              </a:spcAft>
              <a:buNone/>
            </a:pPr>
            <a:r>
              <a:rPr lang="en" sz="1000">
                <a:solidFill>
                  <a:srgbClr val="FFFEF2"/>
                </a:solidFill>
                <a:latin typeface="Montserrat"/>
                <a:ea typeface="Montserrat"/>
                <a:cs typeface="Montserrat"/>
                <a:sym typeface="Montserrat"/>
              </a:rPr>
              <a:t>“Cybersecurity is a LOT more than just preventing viruses and hackers. There are lots of layers and teams involved, nothing about cybersecurity is without layers.”</a:t>
            </a:r>
            <a:endParaRPr sz="700"/>
          </a:p>
        </p:txBody>
      </p:sp>
      <p:sp>
        <p:nvSpPr>
          <p:cNvPr id="405" name="Google Shape;405;p43"/>
          <p:cNvSpPr txBox="1"/>
          <p:nvPr/>
        </p:nvSpPr>
        <p:spPr>
          <a:xfrm>
            <a:off x="3234299" y="3628523"/>
            <a:ext cx="2850900" cy="2616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 sz="1700" u="none" cap="none" strike="noStrike">
                <a:solidFill>
                  <a:srgbClr val="FFFEF2"/>
                </a:solidFill>
                <a:latin typeface="Montserrat Black"/>
                <a:ea typeface="Montserrat Black"/>
                <a:cs typeface="Montserrat Black"/>
                <a:sym typeface="Montserrat Black"/>
              </a:rPr>
              <a:t>NADIA C. - TESTER</a:t>
            </a:r>
            <a:endParaRPr sz="700"/>
          </a:p>
        </p:txBody>
      </p:sp>
      <p:sp>
        <p:nvSpPr>
          <p:cNvPr id="406" name="Google Shape;406;p43"/>
          <p:cNvSpPr txBox="1"/>
          <p:nvPr/>
        </p:nvSpPr>
        <p:spPr>
          <a:xfrm>
            <a:off x="5353936" y="2239756"/>
            <a:ext cx="3569100" cy="1133400"/>
          </a:xfrm>
          <a:prstGeom prst="rect">
            <a:avLst/>
          </a:prstGeom>
          <a:noFill/>
          <a:ln>
            <a:noFill/>
          </a:ln>
        </p:spPr>
        <p:txBody>
          <a:bodyPr anchorCtr="0" anchor="t" bIns="0" lIns="0" spcFirstLastPara="1" rIns="0" wrap="square" tIns="0">
            <a:spAutoFit/>
          </a:bodyPr>
          <a:lstStyle/>
          <a:p>
            <a:pPr indent="0" lvl="0" marL="0" marR="0" rtl="0" algn="l">
              <a:lnSpc>
                <a:spcPct val="159068"/>
              </a:lnSpc>
              <a:spcBef>
                <a:spcPts val="0"/>
              </a:spcBef>
              <a:spcAft>
                <a:spcPts val="0"/>
              </a:spcAft>
              <a:buNone/>
            </a:pPr>
            <a:r>
              <a:rPr lang="en" sz="1000">
                <a:solidFill>
                  <a:srgbClr val="FFFEF2"/>
                </a:solidFill>
                <a:latin typeface="Montserrat"/>
                <a:ea typeface="Montserrat"/>
                <a:cs typeface="Montserrat"/>
                <a:sym typeface="Montserrat"/>
              </a:rPr>
              <a:t>“How to hack in cybersecurity and databases. Databases are EXTREMELY important because they help keep track of our purchases and other things regarding our life. Without databases, it would be practically impossible to keep track of our purchases.”</a:t>
            </a:r>
            <a:endParaRPr sz="700"/>
          </a:p>
        </p:txBody>
      </p:sp>
      <p:sp>
        <p:nvSpPr>
          <p:cNvPr id="407" name="Google Shape;407;p43"/>
          <p:cNvSpPr txBox="1"/>
          <p:nvPr/>
        </p:nvSpPr>
        <p:spPr>
          <a:xfrm>
            <a:off x="5398552" y="1891296"/>
            <a:ext cx="2977500" cy="2616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 sz="1700" u="none" cap="none" strike="noStrike">
                <a:solidFill>
                  <a:srgbClr val="FFFEF2"/>
                </a:solidFill>
                <a:latin typeface="Montserrat Black"/>
                <a:ea typeface="Montserrat Black"/>
                <a:cs typeface="Montserrat Black"/>
                <a:sym typeface="Montserrat Black"/>
              </a:rPr>
              <a:t>RA’VION J. - CHECKER</a:t>
            </a:r>
            <a:endParaRPr sz="700"/>
          </a:p>
        </p:txBody>
      </p:sp>
    </p:spTree>
  </p:cSld>
  <p:clrMapOvr>
    <a:masterClrMapping/>
  </p:clrMapOvr>
  <mc:AlternateContent>
    <mc:Choice Requires="p14">
      <p:transition spd="slow" p14:dur="14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4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4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4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4"/>
          <p:cNvSpPr/>
          <p:nvPr/>
        </p:nvSpPr>
        <p:spPr>
          <a:xfrm rot="10800000">
            <a:off x="0" y="0"/>
            <a:ext cx="9144000" cy="5143500"/>
          </a:xfrm>
          <a:custGeom>
            <a:rect b="b" l="l" r="r" t="t"/>
            <a:pathLst>
              <a:path extrusionOk="0" h="10287000" w="18288000">
                <a:moveTo>
                  <a:pt x="18288000" y="10287000"/>
                </a:moveTo>
                <a:lnTo>
                  <a:pt x="0" y="10287000"/>
                </a:lnTo>
                <a:lnTo>
                  <a:pt x="0" y="0"/>
                </a:lnTo>
                <a:lnTo>
                  <a:pt x="18288000" y="0"/>
                </a:lnTo>
                <a:lnTo>
                  <a:pt x="18288000" y="10287000"/>
                </a:lnTo>
                <a:close/>
              </a:path>
            </a:pathLst>
          </a:custGeom>
          <a:blipFill rotWithShape="1">
            <a:blip r:embed="rId3">
              <a:alphaModFix/>
            </a:blip>
            <a:stretch>
              <a:fillRect b="-38883" l="0" r="0" t="-38885"/>
            </a:stretch>
          </a:blipFill>
          <a:ln>
            <a:noFill/>
          </a:ln>
        </p:spPr>
      </p:sp>
      <p:sp>
        <p:nvSpPr>
          <p:cNvPr id="413" name="Google Shape;413;p44"/>
          <p:cNvSpPr/>
          <p:nvPr/>
        </p:nvSpPr>
        <p:spPr>
          <a:xfrm>
            <a:off x="4198660" y="1845865"/>
            <a:ext cx="4661043" cy="2991308"/>
          </a:xfrm>
          <a:custGeom>
            <a:rect b="b" l="l" r="r" t="t"/>
            <a:pathLst>
              <a:path extrusionOk="0" h="5982617" w="9322085">
                <a:moveTo>
                  <a:pt x="0" y="0"/>
                </a:moveTo>
                <a:lnTo>
                  <a:pt x="9322085" y="0"/>
                </a:lnTo>
                <a:lnTo>
                  <a:pt x="9322085" y="5982618"/>
                </a:lnTo>
                <a:lnTo>
                  <a:pt x="0" y="5982618"/>
                </a:lnTo>
                <a:lnTo>
                  <a:pt x="0" y="0"/>
                </a:lnTo>
                <a:close/>
              </a:path>
            </a:pathLst>
          </a:custGeom>
          <a:blipFill rotWithShape="1">
            <a:blip r:embed="rId4">
              <a:alphaModFix/>
            </a:blip>
            <a:stretch>
              <a:fillRect b="-57925" l="-85628" r="0" t="-34901"/>
            </a:stretch>
          </a:blipFill>
          <a:ln>
            <a:noFill/>
          </a:ln>
        </p:spPr>
      </p:sp>
      <p:sp>
        <p:nvSpPr>
          <p:cNvPr id="414" name="Google Shape;414;p44"/>
          <p:cNvSpPr/>
          <p:nvPr/>
        </p:nvSpPr>
        <p:spPr>
          <a:xfrm>
            <a:off x="4552778" y="1755173"/>
            <a:ext cx="190164" cy="181365"/>
          </a:xfrm>
          <a:custGeom>
            <a:rect b="b" l="l" r="r" t="t"/>
            <a:pathLst>
              <a:path extrusionOk="0" h="560197" w="587375">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5" name="Google Shape;415;p44"/>
          <p:cNvSpPr/>
          <p:nvPr/>
        </p:nvSpPr>
        <p:spPr>
          <a:xfrm>
            <a:off x="4217710" y="677626"/>
            <a:ext cx="860077" cy="1032191"/>
          </a:xfrm>
          <a:custGeom>
            <a:rect b="b" l="l" r="r" t="t"/>
            <a:pathLst>
              <a:path extrusionOk="0" h="3188208" w="2656586">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6" name="Google Shape;416;p44"/>
          <p:cNvSpPr/>
          <p:nvPr/>
        </p:nvSpPr>
        <p:spPr>
          <a:xfrm>
            <a:off x="4418478" y="789049"/>
            <a:ext cx="458514" cy="550618"/>
          </a:xfrm>
          <a:custGeom>
            <a:rect b="b" l="l" r="r" t="t"/>
            <a:pathLst>
              <a:path extrusionOk="0" h="1101235" w="917029">
                <a:moveTo>
                  <a:pt x="0" y="0"/>
                </a:moveTo>
                <a:lnTo>
                  <a:pt x="917029" y="0"/>
                </a:lnTo>
                <a:lnTo>
                  <a:pt x="917029" y="1101235"/>
                </a:lnTo>
                <a:lnTo>
                  <a:pt x="0" y="1101235"/>
                </a:lnTo>
                <a:lnTo>
                  <a:pt x="0" y="0"/>
                </a:lnTo>
                <a:close/>
              </a:path>
            </a:pathLst>
          </a:custGeom>
          <a:blipFill rotWithShape="1">
            <a:blip r:embed="rId5">
              <a:alphaModFix/>
            </a:blip>
            <a:stretch>
              <a:fillRect b="0" l="0" r="0" t="0"/>
            </a:stretch>
          </a:blipFill>
          <a:ln>
            <a:noFill/>
          </a:ln>
        </p:spPr>
      </p:sp>
      <p:sp>
        <p:nvSpPr>
          <p:cNvPr id="417" name="Google Shape;417;p44"/>
          <p:cNvSpPr/>
          <p:nvPr/>
        </p:nvSpPr>
        <p:spPr>
          <a:xfrm>
            <a:off x="5737376" y="1755173"/>
            <a:ext cx="190164" cy="181365"/>
          </a:xfrm>
          <a:custGeom>
            <a:rect b="b" l="l" r="r" t="t"/>
            <a:pathLst>
              <a:path extrusionOk="0" h="560197" w="587375">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8" name="Google Shape;418;p44"/>
          <p:cNvSpPr/>
          <p:nvPr/>
        </p:nvSpPr>
        <p:spPr>
          <a:xfrm>
            <a:off x="5402308" y="677626"/>
            <a:ext cx="860077" cy="1032191"/>
          </a:xfrm>
          <a:custGeom>
            <a:rect b="b" l="l" r="r" t="t"/>
            <a:pathLst>
              <a:path extrusionOk="0" h="3188208" w="2656586">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9" name="Google Shape;419;p44"/>
          <p:cNvSpPr/>
          <p:nvPr/>
        </p:nvSpPr>
        <p:spPr>
          <a:xfrm>
            <a:off x="6921022" y="1755173"/>
            <a:ext cx="190164" cy="181365"/>
          </a:xfrm>
          <a:custGeom>
            <a:rect b="b" l="l" r="r" t="t"/>
            <a:pathLst>
              <a:path extrusionOk="0" h="560197" w="587375">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0" name="Google Shape;420;p44"/>
          <p:cNvSpPr/>
          <p:nvPr/>
        </p:nvSpPr>
        <p:spPr>
          <a:xfrm>
            <a:off x="6585954" y="677626"/>
            <a:ext cx="860077" cy="1032191"/>
          </a:xfrm>
          <a:custGeom>
            <a:rect b="b" l="l" r="r" t="t"/>
            <a:pathLst>
              <a:path extrusionOk="0" h="3188208" w="2656586">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1" name="Google Shape;421;p44"/>
          <p:cNvSpPr/>
          <p:nvPr/>
        </p:nvSpPr>
        <p:spPr>
          <a:xfrm>
            <a:off x="8104668" y="1755173"/>
            <a:ext cx="190164" cy="181365"/>
          </a:xfrm>
          <a:custGeom>
            <a:rect b="b" l="l" r="r" t="t"/>
            <a:pathLst>
              <a:path extrusionOk="0" h="560197" w="587375">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2" name="Google Shape;422;p44"/>
          <p:cNvSpPr/>
          <p:nvPr/>
        </p:nvSpPr>
        <p:spPr>
          <a:xfrm>
            <a:off x="7769600" y="677626"/>
            <a:ext cx="860077" cy="1032191"/>
          </a:xfrm>
          <a:custGeom>
            <a:rect b="b" l="l" r="r" t="t"/>
            <a:pathLst>
              <a:path extrusionOk="0" h="3188208" w="2656586">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1C573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3" name="Google Shape;423;p44"/>
          <p:cNvSpPr/>
          <p:nvPr/>
        </p:nvSpPr>
        <p:spPr>
          <a:xfrm>
            <a:off x="5559556" y="847162"/>
            <a:ext cx="487300" cy="494493"/>
          </a:xfrm>
          <a:custGeom>
            <a:rect b="b" l="l" r="r" t="t"/>
            <a:pathLst>
              <a:path extrusionOk="0" h="988985" w="974600">
                <a:moveTo>
                  <a:pt x="0" y="0"/>
                </a:moveTo>
                <a:lnTo>
                  <a:pt x="974599" y="0"/>
                </a:lnTo>
                <a:lnTo>
                  <a:pt x="974599" y="988985"/>
                </a:lnTo>
                <a:lnTo>
                  <a:pt x="0" y="988985"/>
                </a:lnTo>
                <a:lnTo>
                  <a:pt x="0" y="0"/>
                </a:lnTo>
                <a:close/>
              </a:path>
            </a:pathLst>
          </a:custGeom>
          <a:blipFill rotWithShape="1">
            <a:blip r:embed="rId6">
              <a:alphaModFix/>
            </a:blip>
            <a:stretch>
              <a:fillRect b="0" l="0" r="0" t="0"/>
            </a:stretch>
          </a:blipFill>
          <a:ln>
            <a:noFill/>
          </a:ln>
        </p:spPr>
      </p:sp>
      <p:sp>
        <p:nvSpPr>
          <p:cNvPr id="424" name="Google Shape;424;p44"/>
          <p:cNvSpPr/>
          <p:nvPr/>
        </p:nvSpPr>
        <p:spPr>
          <a:xfrm>
            <a:off x="6788162" y="892647"/>
            <a:ext cx="455635" cy="449007"/>
          </a:xfrm>
          <a:custGeom>
            <a:rect b="b" l="l" r="r" t="t"/>
            <a:pathLst>
              <a:path extrusionOk="0" h="898015" w="911270">
                <a:moveTo>
                  <a:pt x="0" y="0"/>
                </a:moveTo>
                <a:lnTo>
                  <a:pt x="911270" y="0"/>
                </a:lnTo>
                <a:lnTo>
                  <a:pt x="911270" y="898015"/>
                </a:lnTo>
                <a:lnTo>
                  <a:pt x="0" y="898015"/>
                </a:lnTo>
                <a:lnTo>
                  <a:pt x="0" y="0"/>
                </a:lnTo>
                <a:close/>
              </a:path>
            </a:pathLst>
          </a:custGeom>
          <a:blipFill rotWithShape="1">
            <a:blip r:embed="rId7">
              <a:alphaModFix/>
            </a:blip>
            <a:stretch>
              <a:fillRect b="0" l="0" r="0" t="0"/>
            </a:stretch>
          </a:blipFill>
          <a:ln>
            <a:noFill/>
          </a:ln>
        </p:spPr>
      </p:sp>
      <p:sp>
        <p:nvSpPr>
          <p:cNvPr id="425" name="Google Shape;425;p44"/>
          <p:cNvSpPr/>
          <p:nvPr/>
        </p:nvSpPr>
        <p:spPr>
          <a:xfrm>
            <a:off x="7972788" y="847162"/>
            <a:ext cx="439649" cy="494493"/>
          </a:xfrm>
          <a:custGeom>
            <a:rect b="b" l="l" r="r" t="t"/>
            <a:pathLst>
              <a:path extrusionOk="0" h="988985" w="879297">
                <a:moveTo>
                  <a:pt x="0" y="0"/>
                </a:moveTo>
                <a:lnTo>
                  <a:pt x="879297" y="0"/>
                </a:lnTo>
                <a:lnTo>
                  <a:pt x="879297" y="988985"/>
                </a:lnTo>
                <a:lnTo>
                  <a:pt x="0" y="988985"/>
                </a:lnTo>
                <a:lnTo>
                  <a:pt x="0" y="0"/>
                </a:lnTo>
                <a:close/>
              </a:path>
            </a:pathLst>
          </a:custGeom>
          <a:blipFill rotWithShape="1">
            <a:blip r:embed="rId8">
              <a:alphaModFix/>
            </a:blip>
            <a:stretch>
              <a:fillRect b="0" l="0" r="0" t="0"/>
            </a:stretch>
          </a:blipFill>
          <a:ln>
            <a:noFill/>
          </a:ln>
        </p:spPr>
      </p:sp>
      <p:sp>
        <p:nvSpPr>
          <p:cNvPr id="426" name="Google Shape;426;p44"/>
          <p:cNvSpPr txBox="1"/>
          <p:nvPr/>
        </p:nvSpPr>
        <p:spPr>
          <a:xfrm>
            <a:off x="739150" y="601425"/>
            <a:ext cx="2896800" cy="868500"/>
          </a:xfrm>
          <a:prstGeom prst="rect">
            <a:avLst/>
          </a:prstGeom>
          <a:noFill/>
          <a:ln>
            <a:noFill/>
          </a:ln>
        </p:spPr>
        <p:txBody>
          <a:bodyPr anchorCtr="0" anchor="t" bIns="0" lIns="0" spcFirstLastPara="1" rIns="0" wrap="square" tIns="0">
            <a:spAutoFit/>
          </a:bodyPr>
          <a:lstStyle/>
          <a:p>
            <a:pPr indent="0" lvl="0" marL="0" marR="0" rtl="0" algn="ctr">
              <a:lnSpc>
                <a:spcPct val="98997"/>
              </a:lnSpc>
              <a:spcBef>
                <a:spcPts val="0"/>
              </a:spcBef>
              <a:spcAft>
                <a:spcPts val="0"/>
              </a:spcAft>
              <a:buNone/>
            </a:pPr>
            <a:r>
              <a:rPr b="1" lang="en" sz="1900">
                <a:solidFill>
                  <a:srgbClr val="040506"/>
                </a:solidFill>
                <a:latin typeface="Montserrat"/>
                <a:ea typeface="Montserrat"/>
                <a:cs typeface="Montserrat"/>
                <a:sym typeface="Montserrat"/>
              </a:rPr>
              <a:t>FUTURE GOALS</a:t>
            </a:r>
            <a:endParaRPr b="1" sz="1900">
              <a:solidFill>
                <a:srgbClr val="040506"/>
              </a:solidFill>
              <a:latin typeface="Montserrat"/>
              <a:ea typeface="Montserrat"/>
              <a:cs typeface="Montserrat"/>
              <a:sym typeface="Montserrat"/>
            </a:endParaRPr>
          </a:p>
          <a:p>
            <a:pPr indent="0" lvl="0" marL="0" marR="0" rtl="0" algn="ctr">
              <a:lnSpc>
                <a:spcPct val="98997"/>
              </a:lnSpc>
              <a:spcBef>
                <a:spcPts val="0"/>
              </a:spcBef>
              <a:spcAft>
                <a:spcPts val="0"/>
              </a:spcAft>
              <a:buNone/>
            </a:pPr>
            <a:r>
              <a:rPr b="1" lang="en" sz="1900">
                <a:solidFill>
                  <a:srgbClr val="040506"/>
                </a:solidFill>
                <a:latin typeface="Montserrat"/>
                <a:ea typeface="Montserrat"/>
                <a:cs typeface="Montserrat"/>
                <a:sym typeface="Montserrat"/>
              </a:rPr>
              <a:t>(WHAT WE WANT TO LEARN)</a:t>
            </a:r>
            <a:endParaRPr b="1" sz="1900">
              <a:solidFill>
                <a:srgbClr val="040506"/>
              </a:solidFill>
              <a:latin typeface="Montserrat"/>
              <a:ea typeface="Montserrat"/>
              <a:cs typeface="Montserrat"/>
              <a:sym typeface="Montserrat"/>
            </a:endParaRPr>
          </a:p>
        </p:txBody>
      </p:sp>
      <p:sp>
        <p:nvSpPr>
          <p:cNvPr id="427" name="Google Shape;427;p44"/>
          <p:cNvSpPr/>
          <p:nvPr/>
        </p:nvSpPr>
        <p:spPr>
          <a:xfrm rot="10800000">
            <a:off x="-388607" y="-175995"/>
            <a:ext cx="4372032" cy="1255966"/>
          </a:xfrm>
          <a:custGeom>
            <a:rect b="b" l="l" r="r" t="t"/>
            <a:pathLst>
              <a:path extrusionOk="0" h="2511931" w="8744064">
                <a:moveTo>
                  <a:pt x="0" y="0"/>
                </a:moveTo>
                <a:lnTo>
                  <a:pt x="8744064" y="0"/>
                </a:lnTo>
                <a:lnTo>
                  <a:pt x="8744064" y="2511931"/>
                </a:lnTo>
                <a:lnTo>
                  <a:pt x="0" y="2511931"/>
                </a:lnTo>
                <a:lnTo>
                  <a:pt x="0" y="0"/>
                </a:lnTo>
                <a:close/>
              </a:path>
            </a:pathLst>
          </a:custGeom>
          <a:blipFill rotWithShape="1">
            <a:blip r:embed="rId9">
              <a:alphaModFix/>
            </a:blip>
            <a:stretch>
              <a:fillRect b="0" l="0" r="0" t="0"/>
            </a:stretch>
          </a:blipFill>
          <a:ln>
            <a:noFill/>
          </a:ln>
        </p:spPr>
      </p:sp>
      <p:sp>
        <p:nvSpPr>
          <p:cNvPr id="428" name="Google Shape;428;p44"/>
          <p:cNvSpPr txBox="1"/>
          <p:nvPr/>
        </p:nvSpPr>
        <p:spPr>
          <a:xfrm>
            <a:off x="739075" y="1592375"/>
            <a:ext cx="3244500" cy="1338000"/>
          </a:xfrm>
          <a:prstGeom prst="rect">
            <a:avLst/>
          </a:prstGeom>
          <a:noFill/>
          <a:ln>
            <a:noFill/>
          </a:ln>
        </p:spPr>
        <p:txBody>
          <a:bodyPr anchorCtr="0" anchor="t" bIns="0" lIns="0" spcFirstLastPara="1" rIns="0" wrap="square" tIns="0">
            <a:spAutoFit/>
          </a:bodyPr>
          <a:lstStyle/>
          <a:p>
            <a:pPr indent="-298450" lvl="0" marL="457200" rtl="0" algn="l">
              <a:lnSpc>
                <a:spcPct val="138041"/>
              </a:lnSpc>
              <a:spcBef>
                <a:spcPts val="0"/>
              </a:spcBef>
              <a:spcAft>
                <a:spcPts val="0"/>
              </a:spcAft>
              <a:buClr>
                <a:srgbClr val="231F20"/>
              </a:buClr>
              <a:buSzPts val="1100"/>
              <a:buFont typeface="Montserrat"/>
              <a:buChar char="●"/>
            </a:pPr>
            <a:r>
              <a:rPr b="1" lang="en" sz="1100">
                <a:solidFill>
                  <a:srgbClr val="231F20"/>
                </a:solidFill>
                <a:latin typeface="Montserrat"/>
                <a:ea typeface="Montserrat"/>
                <a:cs typeface="Montserrat"/>
                <a:sym typeface="Montserrat"/>
              </a:rPr>
              <a:t>Cybersecurity &amp; Artificial Intelligence</a:t>
            </a:r>
            <a:endParaRPr b="1" sz="1100">
              <a:solidFill>
                <a:srgbClr val="231F20"/>
              </a:solidFill>
              <a:latin typeface="Montserrat"/>
              <a:ea typeface="Montserrat"/>
              <a:cs typeface="Montserrat"/>
              <a:sym typeface="Montserrat"/>
            </a:endParaRPr>
          </a:p>
          <a:p>
            <a:pPr indent="0" lvl="0" marL="0" rtl="0" algn="l">
              <a:lnSpc>
                <a:spcPct val="138041"/>
              </a:lnSpc>
              <a:spcBef>
                <a:spcPts val="0"/>
              </a:spcBef>
              <a:spcAft>
                <a:spcPts val="0"/>
              </a:spcAft>
              <a:buSzPts val="1100"/>
              <a:buNone/>
            </a:pPr>
            <a:r>
              <a:rPr lang="en" sz="1100">
                <a:solidFill>
                  <a:srgbClr val="231F20"/>
                </a:solidFill>
                <a:latin typeface="Montserrat"/>
                <a:ea typeface="Montserrat"/>
                <a:cs typeface="Montserrat"/>
                <a:sym typeface="Montserrat"/>
              </a:rPr>
              <a:t>AI is such an interesting existence with how it works and carries out assignments. The way cybersecurity ties in with AI to help carry out certain tasks is something we haven’t exactly considered before Share IT.</a:t>
            </a:r>
            <a:endParaRPr sz="1100">
              <a:solidFill>
                <a:srgbClr val="231F20"/>
              </a:solidFill>
              <a:latin typeface="Montserrat"/>
              <a:ea typeface="Montserrat"/>
              <a:cs typeface="Montserrat"/>
              <a:sym typeface="Montserrat"/>
            </a:endParaRPr>
          </a:p>
        </p:txBody>
      </p:sp>
      <p:sp>
        <p:nvSpPr>
          <p:cNvPr id="429" name="Google Shape;429;p44"/>
          <p:cNvSpPr txBox="1"/>
          <p:nvPr/>
        </p:nvSpPr>
        <p:spPr>
          <a:xfrm>
            <a:off x="739075" y="3082100"/>
            <a:ext cx="3244500" cy="1104300"/>
          </a:xfrm>
          <a:prstGeom prst="rect">
            <a:avLst/>
          </a:prstGeom>
          <a:noFill/>
          <a:ln>
            <a:noFill/>
          </a:ln>
        </p:spPr>
        <p:txBody>
          <a:bodyPr anchorCtr="0" anchor="t" bIns="0" lIns="0" spcFirstLastPara="1" rIns="0" wrap="square" tIns="0">
            <a:spAutoFit/>
          </a:bodyPr>
          <a:lstStyle/>
          <a:p>
            <a:pPr indent="-298450" lvl="0" marL="457200" rtl="0" algn="l">
              <a:lnSpc>
                <a:spcPct val="138041"/>
              </a:lnSpc>
              <a:spcBef>
                <a:spcPts val="0"/>
              </a:spcBef>
              <a:spcAft>
                <a:spcPts val="0"/>
              </a:spcAft>
              <a:buClr>
                <a:srgbClr val="231F20"/>
              </a:buClr>
              <a:buSzPts val="1100"/>
              <a:buFont typeface="Montserrat"/>
              <a:buChar char="●"/>
            </a:pPr>
            <a:r>
              <a:rPr b="1" lang="en" sz="1100">
                <a:solidFill>
                  <a:srgbClr val="231F20"/>
                </a:solidFill>
                <a:latin typeface="Montserrat"/>
                <a:ea typeface="Montserrat"/>
                <a:cs typeface="Montserrat"/>
                <a:sym typeface="Montserrat"/>
              </a:rPr>
              <a:t>Game Development</a:t>
            </a:r>
            <a:endParaRPr b="1" sz="1100">
              <a:solidFill>
                <a:srgbClr val="231F20"/>
              </a:solidFill>
              <a:latin typeface="Montserrat"/>
              <a:ea typeface="Montserrat"/>
              <a:cs typeface="Montserrat"/>
              <a:sym typeface="Montserrat"/>
            </a:endParaRPr>
          </a:p>
          <a:p>
            <a:pPr indent="0" lvl="0" marL="0" rtl="0" algn="l">
              <a:lnSpc>
                <a:spcPct val="138041"/>
              </a:lnSpc>
              <a:spcBef>
                <a:spcPts val="0"/>
              </a:spcBef>
              <a:spcAft>
                <a:spcPts val="0"/>
              </a:spcAft>
              <a:buSzPts val="1100"/>
              <a:buNone/>
            </a:pPr>
            <a:r>
              <a:rPr lang="en" sz="1100">
                <a:solidFill>
                  <a:srgbClr val="231F20"/>
                </a:solidFill>
                <a:latin typeface="Montserrat"/>
                <a:ea typeface="Montserrat"/>
                <a:cs typeface="Montserrat"/>
                <a:sym typeface="Montserrat"/>
              </a:rPr>
              <a:t>The dynamic aspects of game development can be difficult, but they do well to bring out the creativity in those who want to get their ideas out into the world.</a:t>
            </a:r>
            <a:endParaRPr b="1" sz="1100">
              <a:solidFill>
                <a:srgbClr val="231F2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2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5"/>
          <p:cNvSpPr/>
          <p:nvPr/>
        </p:nvSpPr>
        <p:spPr>
          <a:xfrm rot="10800000">
            <a:off x="0" y="0"/>
            <a:ext cx="9144000" cy="5143500"/>
          </a:xfrm>
          <a:custGeom>
            <a:rect b="b" l="l" r="r" t="t"/>
            <a:pathLst>
              <a:path extrusionOk="0" h="10287000" w="18288000">
                <a:moveTo>
                  <a:pt x="18288000" y="10287000"/>
                </a:moveTo>
                <a:lnTo>
                  <a:pt x="0" y="10287000"/>
                </a:lnTo>
                <a:lnTo>
                  <a:pt x="0" y="0"/>
                </a:lnTo>
                <a:lnTo>
                  <a:pt x="18288000" y="0"/>
                </a:lnTo>
                <a:lnTo>
                  <a:pt x="18288000" y="10287000"/>
                </a:lnTo>
                <a:close/>
              </a:path>
            </a:pathLst>
          </a:custGeom>
          <a:blipFill rotWithShape="1">
            <a:blip r:embed="rId3">
              <a:alphaModFix/>
            </a:blip>
            <a:stretch>
              <a:fillRect b="-38883" l="0" r="0" t="-38885"/>
            </a:stretch>
          </a:blipFill>
          <a:ln>
            <a:noFill/>
          </a:ln>
        </p:spPr>
      </p:sp>
      <p:sp>
        <p:nvSpPr>
          <p:cNvPr id="435" name="Google Shape;435;p45"/>
          <p:cNvSpPr txBox="1"/>
          <p:nvPr/>
        </p:nvSpPr>
        <p:spPr>
          <a:xfrm>
            <a:off x="1660447" y="1512996"/>
            <a:ext cx="3336900" cy="1660500"/>
          </a:xfrm>
          <a:prstGeom prst="rect">
            <a:avLst/>
          </a:prstGeom>
          <a:noFill/>
          <a:ln>
            <a:noFill/>
          </a:ln>
        </p:spPr>
        <p:txBody>
          <a:bodyPr anchorCtr="0" anchor="t" bIns="0" lIns="0" spcFirstLastPara="1" rIns="0" wrap="square" tIns="0">
            <a:spAutoFit/>
          </a:bodyPr>
          <a:lstStyle/>
          <a:p>
            <a:pPr indent="0" lvl="0" marL="0" marR="0" rtl="0" algn="ctr">
              <a:lnSpc>
                <a:spcPct val="92999"/>
              </a:lnSpc>
              <a:spcBef>
                <a:spcPts val="0"/>
              </a:spcBef>
              <a:spcAft>
                <a:spcPts val="0"/>
              </a:spcAft>
              <a:buNone/>
            </a:pPr>
            <a:r>
              <a:rPr b="1" i="0" lang="en" sz="5800" u="none" cap="none" strike="noStrike">
                <a:solidFill>
                  <a:srgbClr val="216C53"/>
                </a:solidFill>
                <a:latin typeface="Montserrat"/>
                <a:ea typeface="Montserrat"/>
                <a:cs typeface="Montserrat"/>
                <a:sym typeface="Montserrat"/>
              </a:rPr>
              <a:t>THANK YOU</a:t>
            </a:r>
            <a:r>
              <a:rPr i="0" lang="en" sz="5800" u="none" cap="none" strike="noStrike">
                <a:solidFill>
                  <a:srgbClr val="216C53"/>
                </a:solidFill>
                <a:latin typeface="Montserrat"/>
                <a:ea typeface="Montserrat"/>
                <a:cs typeface="Montserrat"/>
                <a:sym typeface="Montserrat"/>
              </a:rPr>
              <a:t> </a:t>
            </a:r>
            <a:endParaRPr sz="700">
              <a:solidFill>
                <a:srgbClr val="216C53"/>
              </a:solidFill>
              <a:latin typeface="Montserrat"/>
              <a:ea typeface="Montserrat"/>
              <a:cs typeface="Montserrat"/>
              <a:sym typeface="Montserrat"/>
            </a:endParaRPr>
          </a:p>
        </p:txBody>
      </p:sp>
      <p:sp>
        <p:nvSpPr>
          <p:cNvPr id="436" name="Google Shape;436;p45"/>
          <p:cNvSpPr/>
          <p:nvPr/>
        </p:nvSpPr>
        <p:spPr>
          <a:xfrm>
            <a:off x="4840816" y="-64"/>
            <a:ext cx="4303184" cy="5143564"/>
          </a:xfrm>
          <a:custGeom>
            <a:rect b="b" l="l" r="r" t="t"/>
            <a:pathLst>
              <a:path extrusionOk="0"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rotWithShape="1">
            <a:blip r:embed="rId4">
              <a:alphaModFix/>
            </a:blip>
            <a:stretch>
              <a:fillRect b="0" l="-29326" r="-4987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37" name="Google Shape;437;p45"/>
          <p:cNvGrpSpPr/>
          <p:nvPr/>
        </p:nvGrpSpPr>
        <p:grpSpPr>
          <a:xfrm rot="826432">
            <a:off x="-9172247" y="-1819225"/>
            <a:ext cx="10513171" cy="6452126"/>
            <a:chOff x="0" y="-19050"/>
            <a:chExt cx="5537802" cy="3398651"/>
          </a:xfrm>
        </p:grpSpPr>
        <p:sp>
          <p:nvSpPr>
            <p:cNvPr id="438" name="Google Shape;438;p45"/>
            <p:cNvSpPr/>
            <p:nvPr/>
          </p:nvSpPr>
          <p:spPr>
            <a:xfrm>
              <a:off x="0" y="0"/>
              <a:ext cx="5537802" cy="3379601"/>
            </a:xfrm>
            <a:custGeom>
              <a:rect b="b" l="l" r="r" t="t"/>
              <a:pathLst>
                <a:path extrusionOk="0" h="3379601" w="5537802">
                  <a:moveTo>
                    <a:pt x="0" y="0"/>
                  </a:moveTo>
                  <a:lnTo>
                    <a:pt x="5537802" y="0"/>
                  </a:lnTo>
                  <a:lnTo>
                    <a:pt x="5537802" y="3379601"/>
                  </a:lnTo>
                  <a:lnTo>
                    <a:pt x="0" y="3379601"/>
                  </a:lnTo>
                  <a:close/>
                </a:path>
              </a:pathLst>
            </a:custGeom>
            <a:solidFill>
              <a:srgbClr val="1C5739"/>
            </a:solidFill>
            <a:ln>
              <a:noFill/>
            </a:ln>
          </p:spPr>
        </p:sp>
        <p:sp>
          <p:nvSpPr>
            <p:cNvPr id="439" name="Google Shape;439;p45"/>
            <p:cNvSpPr txBox="1"/>
            <p:nvPr/>
          </p:nvSpPr>
          <p:spPr>
            <a:xfrm>
              <a:off x="0" y="-19050"/>
              <a:ext cx="5537802" cy="3398651"/>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0" name="Google Shape;440;p45"/>
          <p:cNvGrpSpPr/>
          <p:nvPr/>
        </p:nvGrpSpPr>
        <p:grpSpPr>
          <a:xfrm rot="773821">
            <a:off x="5022048" y="2147073"/>
            <a:ext cx="156916" cy="4277340"/>
            <a:chOff x="0" y="-19050"/>
            <a:chExt cx="82656" cy="2253084"/>
          </a:xfrm>
        </p:grpSpPr>
        <p:sp>
          <p:nvSpPr>
            <p:cNvPr id="441" name="Google Shape;441;p45"/>
            <p:cNvSpPr/>
            <p:nvPr/>
          </p:nvSpPr>
          <p:spPr>
            <a:xfrm>
              <a:off x="0" y="0"/>
              <a:ext cx="82656" cy="2234034"/>
            </a:xfrm>
            <a:custGeom>
              <a:rect b="b" l="l" r="r" t="t"/>
              <a:pathLst>
                <a:path extrusionOk="0" h="2234034" w="82656">
                  <a:moveTo>
                    <a:pt x="0" y="0"/>
                  </a:moveTo>
                  <a:lnTo>
                    <a:pt x="82656" y="0"/>
                  </a:lnTo>
                  <a:lnTo>
                    <a:pt x="82656" y="2234034"/>
                  </a:lnTo>
                  <a:lnTo>
                    <a:pt x="0" y="2234034"/>
                  </a:lnTo>
                  <a:close/>
                </a:path>
              </a:pathLst>
            </a:custGeom>
            <a:solidFill>
              <a:srgbClr val="1C5739"/>
            </a:solidFill>
            <a:ln>
              <a:noFill/>
            </a:ln>
          </p:spPr>
        </p:sp>
        <p:sp>
          <p:nvSpPr>
            <p:cNvPr id="442" name="Google Shape;442;p45"/>
            <p:cNvSpPr txBox="1"/>
            <p:nvPr/>
          </p:nvSpPr>
          <p:spPr>
            <a:xfrm>
              <a:off x="0" y="-19050"/>
              <a:ext cx="82656" cy="2253084"/>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3" name="Google Shape;443;p45"/>
          <p:cNvGrpSpPr/>
          <p:nvPr/>
        </p:nvGrpSpPr>
        <p:grpSpPr>
          <a:xfrm rot="773821">
            <a:off x="1874822" y="-2452716"/>
            <a:ext cx="156917" cy="4277340"/>
            <a:chOff x="0" y="-19050"/>
            <a:chExt cx="82656" cy="2253084"/>
          </a:xfrm>
        </p:grpSpPr>
        <p:sp>
          <p:nvSpPr>
            <p:cNvPr id="444" name="Google Shape;444;p45"/>
            <p:cNvSpPr/>
            <p:nvPr/>
          </p:nvSpPr>
          <p:spPr>
            <a:xfrm>
              <a:off x="0" y="0"/>
              <a:ext cx="82656" cy="2234034"/>
            </a:xfrm>
            <a:custGeom>
              <a:rect b="b" l="l" r="r" t="t"/>
              <a:pathLst>
                <a:path extrusionOk="0" h="2234034" w="82656">
                  <a:moveTo>
                    <a:pt x="0" y="0"/>
                  </a:moveTo>
                  <a:lnTo>
                    <a:pt x="82656" y="0"/>
                  </a:lnTo>
                  <a:lnTo>
                    <a:pt x="82656" y="2234034"/>
                  </a:lnTo>
                  <a:lnTo>
                    <a:pt x="0" y="2234034"/>
                  </a:lnTo>
                  <a:close/>
                </a:path>
              </a:pathLst>
            </a:custGeom>
            <a:solidFill>
              <a:srgbClr val="397D5A"/>
            </a:solidFill>
            <a:ln>
              <a:noFill/>
            </a:ln>
          </p:spPr>
        </p:sp>
        <p:sp>
          <p:nvSpPr>
            <p:cNvPr id="445" name="Google Shape;445;p45"/>
            <p:cNvSpPr txBox="1"/>
            <p:nvPr/>
          </p:nvSpPr>
          <p:spPr>
            <a:xfrm>
              <a:off x="0" y="-19050"/>
              <a:ext cx="82656" cy="2253084"/>
            </a:xfrm>
            <a:prstGeom prst="rect">
              <a:avLst/>
            </a:prstGeom>
            <a:noFill/>
            <a:ln>
              <a:noFill/>
            </a:ln>
          </p:spPr>
          <p:txBody>
            <a:bodyPr anchorCtr="0" anchor="ctr" bIns="25400" lIns="25400" spcFirstLastPara="1" rIns="25400" wrap="square" tIns="25400">
              <a:noAutofit/>
            </a:bodyPr>
            <a:lstStyle/>
            <a:p>
              <a:pPr indent="0" lvl="0" marL="0" marR="0" rtl="0" algn="ctr">
                <a:lnSpc>
                  <a:spcPct val="158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6" name="Google Shape;446;p45"/>
          <p:cNvSpPr/>
          <p:nvPr/>
        </p:nvSpPr>
        <p:spPr>
          <a:xfrm>
            <a:off x="230836" y="3439595"/>
            <a:ext cx="1318865" cy="131886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16908" l="-13879" r="-18217" t="-11089"/>
            </a:stretch>
          </a:blipFill>
          <a:ln cap="sq" cmpd="sng" w="38100">
            <a:solidFill>
              <a:srgbClr val="397D5A"/>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45"/>
          <p:cNvSpPr txBox="1"/>
          <p:nvPr/>
        </p:nvSpPr>
        <p:spPr>
          <a:xfrm>
            <a:off x="1874725" y="3173500"/>
            <a:ext cx="27534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From Kacie A, Ra’Vion J, and Nadia C.</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sz="1600">
                <a:solidFill>
                  <a:schemeClr val="dk1"/>
                </a:solidFill>
                <a:latin typeface="Montserrat"/>
                <a:ea typeface="Montserrat"/>
                <a:cs typeface="Montserrat"/>
                <a:sym typeface="Montserrat"/>
              </a:rPr>
              <a:t>Any Questions?</a:t>
            </a:r>
            <a:endParaRPr b="1" sz="1600">
              <a:solidFill>
                <a:schemeClr val="dk1"/>
              </a:solidFill>
              <a:latin typeface="Montserrat"/>
              <a:ea typeface="Montserrat"/>
              <a:cs typeface="Montserrat"/>
              <a:sym typeface="Montserrat"/>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3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