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F3410-788B-53EB-59BA-6B41EFC7BFAE}" v="87" dt="2024-04-11T19:00:06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slide" Target="slides/slide1.xml" Id="rId3" /><Relationship Type="http://schemas.openxmlformats.org/officeDocument/2006/relationships/presProps" Target="presProps.xml" Id="rId7" /><Relationship Type="http://schemas.microsoft.com/office/2015/10/relationships/revisionInfo" Target="revisionInfo.xml" Id="rId12" /><Relationship Type="http://schemas.openxmlformats.org/officeDocument/2006/relationships/slideMaster" Target="slideMasters/slideMaster2.xml" Id="rId2" /><Relationship Type="http://schemas.openxmlformats.org/officeDocument/2006/relationships/slideMaster" Target="slideMasters/slideMaster1.xml" Id="rId1" /><Relationship Type="http://schemas.openxmlformats.org/officeDocument/2006/relationships/notesMaster" Target="notesMasters/notesMaster1.xml" Id="rId6" /><Relationship Type="http://schemas.openxmlformats.org/officeDocument/2006/relationships/slide" Target="slides/slide3.xml" Id="rId5" /><Relationship Type="http://schemas.openxmlformats.org/officeDocument/2006/relationships/tableStyles" Target="tableStyles.xml" Id="rId10" /><Relationship Type="http://schemas.openxmlformats.org/officeDocument/2006/relationships/slide" Target="slides/slide2.xml" Id="rId4" /><Relationship Type="http://schemas.openxmlformats.org/officeDocument/2006/relationships/theme" Target="theme/theme1.xml" Id="rId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E5E9C-9F1B-4823-A530-152BEEC0BF4E}" type="datetimeFigureOut"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47B69-13EA-4BD2-91F5-65AF69EDD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Midst of</a:t>
            </a:r>
            <a:r>
              <a:rPr lang="en-US" baseline="0" dirty="0"/>
              <a:t> the 4</a:t>
            </a:r>
            <a:r>
              <a:rPr lang="en-US" baseline="30000" dirty="0"/>
              <a:t>th</a:t>
            </a:r>
            <a:r>
              <a:rPr lang="en-US" baseline="0" dirty="0"/>
              <a:t> industrial revolution</a:t>
            </a:r>
          </a:p>
          <a:p>
            <a:r>
              <a:rPr lang="en-US" baseline="0" dirty="0"/>
              <a:t>Combination of AI, Robotics, IOT, genetic engineering, quantum computing…</a:t>
            </a:r>
          </a:p>
          <a:p>
            <a:r>
              <a:rPr lang="en-US" baseline="0" dirty="0"/>
              <a:t>Next Lives Here – University uniquely positioned</a:t>
            </a:r>
          </a:p>
          <a:p>
            <a:r>
              <a:rPr lang="en-US" baseline="0" dirty="0"/>
              <a:t>Opportunity to bridge divide (embrace, empower, excel)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7763-7AA7-4511-95D0-0DC176BB7E31}" type="slidenum">
              <a:rPr lang="en-ID" smtClean="0"/>
              <a:t>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0072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7763-7AA7-4511-95D0-0DC176BB7E31}" type="slidenum">
              <a:rPr lang="en-ID" smtClean="0"/>
              <a:t>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416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74DB20A-3118-4225-8FBB-E613DBC353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838071" cy="6858000"/>
          </a:xfrm>
          <a:custGeom>
            <a:avLst/>
            <a:gdLst>
              <a:gd name="connsiteX0" fmla="*/ 0 w 4838701"/>
              <a:gd name="connsiteY0" fmla="*/ 0 h 6858000"/>
              <a:gd name="connsiteX1" fmla="*/ 4838701 w 4838701"/>
              <a:gd name="connsiteY1" fmla="*/ 0 h 6858000"/>
              <a:gd name="connsiteX2" fmla="*/ 4838701 w 4838701"/>
              <a:gd name="connsiteY2" fmla="*/ 6858000 h 6858000"/>
              <a:gd name="connsiteX3" fmla="*/ 0 w 48387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701" h="6858000">
                <a:moveTo>
                  <a:pt x="0" y="0"/>
                </a:moveTo>
                <a:lnTo>
                  <a:pt x="4838701" y="0"/>
                </a:lnTo>
                <a:lnTo>
                  <a:pt x="483870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154"/>
            <a:endParaRPr lang="en-ID" dirty="0"/>
          </a:p>
        </p:txBody>
      </p:sp>
      <p:sp>
        <p:nvSpPr>
          <p:cNvPr id="10" name="PpHolder3">
            <a:extLst>
              <a:ext uri="{FF2B5EF4-FFF2-40B4-BE49-F238E27FC236}">
                <a16:creationId xmlns:a16="http://schemas.microsoft.com/office/drawing/2014/main" id="{0F8249F7-5549-4D19-B627-DA9AA3461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444" y="2043115"/>
            <a:ext cx="2771414" cy="2771775"/>
          </a:xfrm>
          <a:custGeom>
            <a:avLst/>
            <a:gdLst>
              <a:gd name="connsiteX0" fmla="*/ 0 w 2771775"/>
              <a:gd name="connsiteY0" fmla="*/ 0 h 2771775"/>
              <a:gd name="connsiteX1" fmla="*/ 2771775 w 2771775"/>
              <a:gd name="connsiteY1" fmla="*/ 0 h 2771775"/>
              <a:gd name="connsiteX2" fmla="*/ 2771775 w 2771775"/>
              <a:gd name="connsiteY2" fmla="*/ 2771775 h 2771775"/>
              <a:gd name="connsiteX3" fmla="*/ 0 w 2771775"/>
              <a:gd name="connsiteY3" fmla="*/ 2771775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5" h="2771775">
                <a:moveTo>
                  <a:pt x="0" y="0"/>
                </a:moveTo>
                <a:lnTo>
                  <a:pt x="2771775" y="0"/>
                </a:lnTo>
                <a:lnTo>
                  <a:pt x="2771775" y="2771775"/>
                </a:lnTo>
                <a:lnTo>
                  <a:pt x="0" y="27717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154"/>
            <a:endParaRPr lang="en-ID" dirty="0"/>
          </a:p>
        </p:txBody>
      </p:sp>
      <p:sp>
        <p:nvSpPr>
          <p:cNvPr id="8" name="PpHolder4">
            <a:extLst>
              <a:ext uri="{FF2B5EF4-FFF2-40B4-BE49-F238E27FC236}">
                <a16:creationId xmlns:a16="http://schemas.microsoft.com/office/drawing/2014/main" id="{B984FD45-40B9-4A3D-826B-035A8742132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444427" y="2043115"/>
            <a:ext cx="2771413" cy="2771775"/>
          </a:xfrm>
          <a:custGeom>
            <a:avLst/>
            <a:gdLst>
              <a:gd name="connsiteX0" fmla="*/ 0 w 2771774"/>
              <a:gd name="connsiteY0" fmla="*/ 0 h 2771775"/>
              <a:gd name="connsiteX1" fmla="*/ 2771774 w 2771774"/>
              <a:gd name="connsiteY1" fmla="*/ 0 h 2771775"/>
              <a:gd name="connsiteX2" fmla="*/ 2771774 w 2771774"/>
              <a:gd name="connsiteY2" fmla="*/ 2771775 h 2771775"/>
              <a:gd name="connsiteX3" fmla="*/ 0 w 2771774"/>
              <a:gd name="connsiteY3" fmla="*/ 2771775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4" h="2771775">
                <a:moveTo>
                  <a:pt x="0" y="0"/>
                </a:moveTo>
                <a:lnTo>
                  <a:pt x="2771774" y="0"/>
                </a:lnTo>
                <a:lnTo>
                  <a:pt x="2771774" y="2771775"/>
                </a:lnTo>
                <a:lnTo>
                  <a:pt x="0" y="27717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154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73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280" userDrawn="1">
          <p15:clr>
            <a:srgbClr val="F26B43"/>
          </p15:clr>
        </p15:guide>
        <p15:guide id="3" pos="7400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2" r="23532"/>
          <a:stretch/>
        </p:blipFill>
        <p:spPr>
          <a:xfrm>
            <a:off x="-24452" y="447"/>
            <a:ext cx="4838071" cy="68571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3" name="Shapes">
            <a:extLst>
              <a:ext uri="{FF2B5EF4-FFF2-40B4-BE49-F238E27FC236}">
                <a16:creationId xmlns:a16="http://schemas.microsoft.com/office/drawing/2014/main" id="{6193E84C-8898-4AE6-9DF3-6657D2471F06}"/>
              </a:ext>
            </a:extLst>
          </p:cNvPr>
          <p:cNvSpPr/>
          <p:nvPr/>
        </p:nvSpPr>
        <p:spPr>
          <a:xfrm>
            <a:off x="-27527" y="-1778"/>
            <a:ext cx="4838070" cy="685710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bg1"/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4D728CD3-EB11-4BAE-90AA-C15B2BEF7DA5}"/>
              </a:ext>
            </a:extLst>
          </p:cNvPr>
          <p:cNvSpPr txBox="1"/>
          <p:nvPr/>
        </p:nvSpPr>
        <p:spPr>
          <a:xfrm>
            <a:off x="5762705" y="2765983"/>
            <a:ext cx="5543473" cy="1661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Nunito" panose="00000500000000000000" pitchFamily="2" charset="0"/>
              </a:defRPr>
            </a:lvl1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We have a unique opportunity to </a:t>
            </a:r>
            <a:r>
              <a:rPr lang="en-US" sz="18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bridge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the digital divide and ensure that otherwise </a:t>
            </a:r>
            <a:r>
              <a:rPr lang="en-US" sz="18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unrecognized talent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is embraced in a manner that </a:t>
            </a:r>
            <a:r>
              <a:rPr lang="en-US" sz="18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empowers communities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and enables regions to excel.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.</a:t>
            </a:r>
            <a:endParaRPr lang="id-ID" sz="1800" dirty="0">
              <a:solidFill>
                <a:schemeClr val="bg1"/>
              </a:solidFill>
              <a:latin typeface="+mn-lt"/>
              <a:cs typeface="Lato Black" panose="020F0A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F27D81-F8C4-4E35-B64B-EC1ED51B610B}"/>
              </a:ext>
            </a:extLst>
          </p:cNvPr>
          <p:cNvSpPr txBox="1"/>
          <p:nvPr/>
        </p:nvSpPr>
        <p:spPr>
          <a:xfrm>
            <a:off x="6957742" y="1925003"/>
            <a:ext cx="2600053" cy="707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</a:t>
            </a:r>
            <a:r>
              <a:rPr lang="en-ID" sz="4000" b="1" spc="-15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0" scaled="1"/>
                </a:gradFill>
                <a:latin typeface="+mj-lt"/>
              </a:rPr>
              <a:t>WHY</a:t>
            </a:r>
            <a:endParaRPr lang="en-ID" sz="1800" b="1" spc="-15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  <a:latin typeface="+mj-lt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EF1889-CA53-4B76-8F6D-C5FF3C0662EB}"/>
              </a:ext>
            </a:extLst>
          </p:cNvPr>
          <p:cNvSpPr/>
          <p:nvPr/>
        </p:nvSpPr>
        <p:spPr>
          <a:xfrm>
            <a:off x="216666" y="262993"/>
            <a:ext cx="198041" cy="142442"/>
          </a:xfrm>
          <a:custGeom>
            <a:avLst/>
            <a:gdLst>
              <a:gd name="connsiteX0" fmla="*/ 14446 w 237559"/>
              <a:gd name="connsiteY0" fmla="*/ 110616 h 142461"/>
              <a:gd name="connsiteX1" fmla="*/ 223113 w 237559"/>
              <a:gd name="connsiteY1" fmla="*/ 110616 h 142461"/>
              <a:gd name="connsiteX2" fmla="*/ 237559 w 237559"/>
              <a:gd name="connsiteY2" fmla="*/ 125700 h 142461"/>
              <a:gd name="connsiteX3" fmla="*/ 223113 w 237559"/>
              <a:gd name="connsiteY3" fmla="*/ 142461 h 142461"/>
              <a:gd name="connsiteX4" fmla="*/ 14446 w 237559"/>
              <a:gd name="connsiteY4" fmla="*/ 142461 h 142461"/>
              <a:gd name="connsiteX5" fmla="*/ 0 w 237559"/>
              <a:gd name="connsiteY5" fmla="*/ 127376 h 142461"/>
              <a:gd name="connsiteX6" fmla="*/ 14446 w 237559"/>
              <a:gd name="connsiteY6" fmla="*/ 110616 h 142461"/>
              <a:gd name="connsiteX7" fmla="*/ 14446 w 237559"/>
              <a:gd name="connsiteY7" fmla="*/ 54470 h 142461"/>
              <a:gd name="connsiteX8" fmla="*/ 223113 w 237559"/>
              <a:gd name="connsiteY8" fmla="*/ 54470 h 142461"/>
              <a:gd name="connsiteX9" fmla="*/ 237559 w 237559"/>
              <a:gd name="connsiteY9" fmla="*/ 69554 h 142461"/>
              <a:gd name="connsiteX10" fmla="*/ 223113 w 237559"/>
              <a:gd name="connsiteY10" fmla="*/ 86315 h 142461"/>
              <a:gd name="connsiteX11" fmla="*/ 14446 w 237559"/>
              <a:gd name="connsiteY11" fmla="*/ 86315 h 142461"/>
              <a:gd name="connsiteX12" fmla="*/ 0 w 237559"/>
              <a:gd name="connsiteY12" fmla="*/ 71230 h 142461"/>
              <a:gd name="connsiteX13" fmla="*/ 14446 w 237559"/>
              <a:gd name="connsiteY13" fmla="*/ 54470 h 142461"/>
              <a:gd name="connsiteX14" fmla="*/ 14446 w 237559"/>
              <a:gd name="connsiteY14" fmla="*/ 0 h 142461"/>
              <a:gd name="connsiteX15" fmla="*/ 223113 w 237559"/>
              <a:gd name="connsiteY15" fmla="*/ 0 h 142461"/>
              <a:gd name="connsiteX16" fmla="*/ 237559 w 237559"/>
              <a:gd name="connsiteY16" fmla="*/ 15084 h 142461"/>
              <a:gd name="connsiteX17" fmla="*/ 223113 w 237559"/>
              <a:gd name="connsiteY17" fmla="*/ 30168 h 142461"/>
              <a:gd name="connsiteX18" fmla="*/ 14446 w 237559"/>
              <a:gd name="connsiteY18" fmla="*/ 30168 h 142461"/>
              <a:gd name="connsiteX19" fmla="*/ 0 w 237559"/>
              <a:gd name="connsiteY19" fmla="*/ 15084 h 142461"/>
              <a:gd name="connsiteX20" fmla="*/ 14446 w 237559"/>
              <a:gd name="connsiteY20" fmla="*/ 0 h 14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7559" h="142461">
                <a:moveTo>
                  <a:pt x="14446" y="110616"/>
                </a:moveTo>
                <a:lnTo>
                  <a:pt x="223113" y="110616"/>
                </a:lnTo>
                <a:cubicBezTo>
                  <a:pt x="231138" y="110616"/>
                  <a:pt x="237559" y="117320"/>
                  <a:pt x="237559" y="125700"/>
                </a:cubicBezTo>
                <a:cubicBezTo>
                  <a:pt x="237559" y="134080"/>
                  <a:pt x="231138" y="142461"/>
                  <a:pt x="223113" y="142461"/>
                </a:cubicBezTo>
                <a:lnTo>
                  <a:pt x="14446" y="142461"/>
                </a:lnTo>
                <a:cubicBezTo>
                  <a:pt x="6420" y="142461"/>
                  <a:pt x="0" y="135757"/>
                  <a:pt x="0" y="127376"/>
                </a:cubicBezTo>
                <a:cubicBezTo>
                  <a:pt x="0" y="118996"/>
                  <a:pt x="6420" y="110616"/>
                  <a:pt x="14446" y="110616"/>
                </a:cubicBezTo>
                <a:close/>
                <a:moveTo>
                  <a:pt x="14446" y="54470"/>
                </a:moveTo>
                <a:lnTo>
                  <a:pt x="223113" y="54470"/>
                </a:lnTo>
                <a:cubicBezTo>
                  <a:pt x="231138" y="54470"/>
                  <a:pt x="237559" y="61174"/>
                  <a:pt x="237559" y="69554"/>
                </a:cubicBezTo>
                <a:cubicBezTo>
                  <a:pt x="237559" y="77934"/>
                  <a:pt x="231138" y="86315"/>
                  <a:pt x="223113" y="86315"/>
                </a:cubicBezTo>
                <a:lnTo>
                  <a:pt x="14446" y="86315"/>
                </a:lnTo>
                <a:cubicBezTo>
                  <a:pt x="6420" y="86315"/>
                  <a:pt x="0" y="79611"/>
                  <a:pt x="0" y="71230"/>
                </a:cubicBezTo>
                <a:cubicBezTo>
                  <a:pt x="0" y="62850"/>
                  <a:pt x="6420" y="54470"/>
                  <a:pt x="14446" y="54470"/>
                </a:cubicBezTo>
                <a:close/>
                <a:moveTo>
                  <a:pt x="14446" y="0"/>
                </a:moveTo>
                <a:lnTo>
                  <a:pt x="223113" y="0"/>
                </a:lnTo>
                <a:cubicBezTo>
                  <a:pt x="231138" y="0"/>
                  <a:pt x="237559" y="6704"/>
                  <a:pt x="237559" y="15084"/>
                </a:cubicBezTo>
                <a:cubicBezTo>
                  <a:pt x="237559" y="23464"/>
                  <a:pt x="231138" y="30168"/>
                  <a:pt x="223113" y="30168"/>
                </a:cubicBezTo>
                <a:lnTo>
                  <a:pt x="14446" y="30168"/>
                </a:lnTo>
                <a:cubicBezTo>
                  <a:pt x="6420" y="30168"/>
                  <a:pt x="0" y="23464"/>
                  <a:pt x="0" y="15084"/>
                </a:cubicBezTo>
                <a:cubicBezTo>
                  <a:pt x="0" y="6704"/>
                  <a:pt x="6420" y="0"/>
                  <a:pt x="1444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sz="1800" dirty="0">
              <a:solidFill>
                <a:schemeClr val="tx1"/>
              </a:solidFill>
            </a:endParaRPr>
          </a:p>
        </p:txBody>
      </p:sp>
      <p:pic>
        <p:nvPicPr>
          <p:cNvPr id="28" name="Picture 27" descr="nl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" y="4843204"/>
            <a:ext cx="1657057" cy="19489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36" y="5817239"/>
            <a:ext cx="1619887" cy="9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1FE3D-4A6C-414E-6D1E-C65E4895564F}"/>
              </a:ext>
            </a:extLst>
          </p:cNvPr>
          <p:cNvSpPr txBox="1"/>
          <p:nvPr/>
        </p:nvSpPr>
        <p:spPr>
          <a:xfrm>
            <a:off x="163444" y="1599096"/>
            <a:ext cx="1186511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Project Idea</a:t>
            </a:r>
          </a:p>
          <a:p>
            <a:pPr>
              <a:buFont typeface=""/>
              <a:buChar char="•"/>
            </a:pPr>
            <a:r>
              <a:rPr lang="en-US" dirty="0"/>
              <a:t>Develop a project idea on using IT technology to improve or solve a problem in your community or school.</a:t>
            </a:r>
          </a:p>
          <a:p>
            <a:endParaRPr lang="en-US" b="1" dirty="0"/>
          </a:p>
          <a:p>
            <a:r>
              <a:rPr lang="en-US" b="1" dirty="0"/>
              <a:t>Participation</a:t>
            </a:r>
            <a:endParaRPr lang="en-US" dirty="0"/>
          </a:p>
          <a:p>
            <a:pPr>
              <a:buFont typeface=""/>
              <a:buChar char="•"/>
            </a:pPr>
            <a:r>
              <a:rPr lang="en-US" dirty="0"/>
              <a:t>Each team member must participate in the presentation (no "I's").</a:t>
            </a:r>
          </a:p>
          <a:p>
            <a:endParaRPr lang="en-US" b="1"/>
          </a:p>
          <a:p>
            <a:r>
              <a:rPr lang="en-US" b="1" dirty="0"/>
              <a:t>Learned from </a:t>
            </a:r>
            <a:r>
              <a:rPr lang="en-US" b="1" dirty="0" err="1"/>
              <a:t>ShareIT</a:t>
            </a:r>
            <a:endParaRPr lang="en-US" b="1" dirty="0"/>
          </a:p>
          <a:p>
            <a:pPr>
              <a:buFont typeface=""/>
              <a:buChar char="•"/>
            </a:pPr>
            <a:r>
              <a:rPr lang="en-US" dirty="0"/>
              <a:t>Include what you have learned from </a:t>
            </a:r>
            <a:r>
              <a:rPr lang="en-US" err="1"/>
              <a:t>ShareIT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dirty="0"/>
              <a:t>Desired IT Learning</a:t>
            </a:r>
            <a:endParaRPr lang="en-US" dirty="0"/>
          </a:p>
          <a:p>
            <a:pPr>
              <a:buFont typeface=""/>
              <a:buChar char="•"/>
            </a:pPr>
            <a:r>
              <a:rPr lang="en-US" dirty="0"/>
              <a:t>Talk about what each team member would like to learn in IT.</a:t>
            </a:r>
          </a:p>
          <a:p>
            <a:endParaRPr lang="en-US" b="1" dirty="0"/>
          </a:p>
          <a:p>
            <a:r>
              <a:rPr lang="en-US" b="1" dirty="0"/>
              <a:t>Creativity of Presentation</a:t>
            </a:r>
            <a:endParaRPr lang="en-US" dirty="0"/>
          </a:p>
          <a:p>
            <a:pPr>
              <a:buFont typeface=""/>
              <a:buChar char="•"/>
            </a:pPr>
            <a:r>
              <a:rPr lang="en-US" dirty="0"/>
              <a:t>Demonstrate creativity in the project presentation delivery.</a:t>
            </a:r>
          </a:p>
          <a:p>
            <a:pPr marL="228600" indent="-228600"/>
            <a:r>
              <a:rPr lang="en-US" dirty="0"/>
              <a:t>      Remember, the presentation should be a collaborative effort from the entire team, showcasing your collective knowledge, ideas, and enthusiasm for using IT to make a positive impact.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99A55-2F98-3CE9-C7F2-ADE036AB14BE}"/>
              </a:ext>
            </a:extLst>
          </p:cNvPr>
          <p:cNvSpPr txBox="1"/>
          <p:nvPr/>
        </p:nvSpPr>
        <p:spPr>
          <a:xfrm>
            <a:off x="3860879" y="576364"/>
            <a:ext cx="48414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ShareIT</a:t>
            </a:r>
            <a:r>
              <a:rPr lang="en-US" dirty="0"/>
              <a:t>  Team Project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3" r="26453"/>
          <a:stretch/>
        </p:blipFill>
        <p:spPr>
          <a:xfrm>
            <a:off x="-24452" y="447"/>
            <a:ext cx="4838071" cy="68571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3" name="Shapes">
            <a:extLst>
              <a:ext uri="{FF2B5EF4-FFF2-40B4-BE49-F238E27FC236}">
                <a16:creationId xmlns:a16="http://schemas.microsoft.com/office/drawing/2014/main" id="{6193E84C-8898-4AE6-9DF3-6657D2471F06}"/>
              </a:ext>
            </a:extLst>
          </p:cNvPr>
          <p:cNvSpPr/>
          <p:nvPr/>
        </p:nvSpPr>
        <p:spPr>
          <a:xfrm>
            <a:off x="-16392" y="447"/>
            <a:ext cx="4838070" cy="685710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/>
            <a:endParaRPr lang="en-US" sz="1800" dirty="0">
              <a:solidFill>
                <a:srgbClr val="13343B"/>
              </a:solidFill>
              <a:latin typeface="var(--font-fk-grotesk)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F27D81-F8C4-4E35-B64B-EC1ED51B610B}"/>
              </a:ext>
            </a:extLst>
          </p:cNvPr>
          <p:cNvSpPr txBox="1"/>
          <p:nvPr/>
        </p:nvSpPr>
        <p:spPr>
          <a:xfrm>
            <a:off x="5566210" y="262992"/>
            <a:ext cx="5092398" cy="707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LESSONS </a:t>
            </a:r>
            <a:r>
              <a:rPr lang="en-ID" sz="4000" b="1" spc="-15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0" scaled="1"/>
                </a:gradFill>
                <a:latin typeface="+mj-lt"/>
              </a:rPr>
              <a:t>LEARNED</a:t>
            </a:r>
            <a:endParaRPr lang="en-ID" sz="1800" b="1" spc="-150" dirty="0">
              <a:latin typeface="+mj-lt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EF1889-CA53-4B76-8F6D-C5FF3C0662EB}"/>
              </a:ext>
            </a:extLst>
          </p:cNvPr>
          <p:cNvSpPr/>
          <p:nvPr/>
        </p:nvSpPr>
        <p:spPr>
          <a:xfrm>
            <a:off x="216666" y="262993"/>
            <a:ext cx="198041" cy="142442"/>
          </a:xfrm>
          <a:custGeom>
            <a:avLst/>
            <a:gdLst>
              <a:gd name="connsiteX0" fmla="*/ 14446 w 237559"/>
              <a:gd name="connsiteY0" fmla="*/ 110616 h 142461"/>
              <a:gd name="connsiteX1" fmla="*/ 223113 w 237559"/>
              <a:gd name="connsiteY1" fmla="*/ 110616 h 142461"/>
              <a:gd name="connsiteX2" fmla="*/ 237559 w 237559"/>
              <a:gd name="connsiteY2" fmla="*/ 125700 h 142461"/>
              <a:gd name="connsiteX3" fmla="*/ 223113 w 237559"/>
              <a:gd name="connsiteY3" fmla="*/ 142461 h 142461"/>
              <a:gd name="connsiteX4" fmla="*/ 14446 w 237559"/>
              <a:gd name="connsiteY4" fmla="*/ 142461 h 142461"/>
              <a:gd name="connsiteX5" fmla="*/ 0 w 237559"/>
              <a:gd name="connsiteY5" fmla="*/ 127376 h 142461"/>
              <a:gd name="connsiteX6" fmla="*/ 14446 w 237559"/>
              <a:gd name="connsiteY6" fmla="*/ 110616 h 142461"/>
              <a:gd name="connsiteX7" fmla="*/ 14446 w 237559"/>
              <a:gd name="connsiteY7" fmla="*/ 54470 h 142461"/>
              <a:gd name="connsiteX8" fmla="*/ 223113 w 237559"/>
              <a:gd name="connsiteY8" fmla="*/ 54470 h 142461"/>
              <a:gd name="connsiteX9" fmla="*/ 237559 w 237559"/>
              <a:gd name="connsiteY9" fmla="*/ 69554 h 142461"/>
              <a:gd name="connsiteX10" fmla="*/ 223113 w 237559"/>
              <a:gd name="connsiteY10" fmla="*/ 86315 h 142461"/>
              <a:gd name="connsiteX11" fmla="*/ 14446 w 237559"/>
              <a:gd name="connsiteY11" fmla="*/ 86315 h 142461"/>
              <a:gd name="connsiteX12" fmla="*/ 0 w 237559"/>
              <a:gd name="connsiteY12" fmla="*/ 71230 h 142461"/>
              <a:gd name="connsiteX13" fmla="*/ 14446 w 237559"/>
              <a:gd name="connsiteY13" fmla="*/ 54470 h 142461"/>
              <a:gd name="connsiteX14" fmla="*/ 14446 w 237559"/>
              <a:gd name="connsiteY14" fmla="*/ 0 h 142461"/>
              <a:gd name="connsiteX15" fmla="*/ 223113 w 237559"/>
              <a:gd name="connsiteY15" fmla="*/ 0 h 142461"/>
              <a:gd name="connsiteX16" fmla="*/ 237559 w 237559"/>
              <a:gd name="connsiteY16" fmla="*/ 15084 h 142461"/>
              <a:gd name="connsiteX17" fmla="*/ 223113 w 237559"/>
              <a:gd name="connsiteY17" fmla="*/ 30168 h 142461"/>
              <a:gd name="connsiteX18" fmla="*/ 14446 w 237559"/>
              <a:gd name="connsiteY18" fmla="*/ 30168 h 142461"/>
              <a:gd name="connsiteX19" fmla="*/ 0 w 237559"/>
              <a:gd name="connsiteY19" fmla="*/ 15084 h 142461"/>
              <a:gd name="connsiteX20" fmla="*/ 14446 w 237559"/>
              <a:gd name="connsiteY20" fmla="*/ 0 h 14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7559" h="142461">
                <a:moveTo>
                  <a:pt x="14446" y="110616"/>
                </a:moveTo>
                <a:lnTo>
                  <a:pt x="223113" y="110616"/>
                </a:lnTo>
                <a:cubicBezTo>
                  <a:pt x="231138" y="110616"/>
                  <a:pt x="237559" y="117320"/>
                  <a:pt x="237559" y="125700"/>
                </a:cubicBezTo>
                <a:cubicBezTo>
                  <a:pt x="237559" y="134080"/>
                  <a:pt x="231138" y="142461"/>
                  <a:pt x="223113" y="142461"/>
                </a:cubicBezTo>
                <a:lnTo>
                  <a:pt x="14446" y="142461"/>
                </a:lnTo>
                <a:cubicBezTo>
                  <a:pt x="6420" y="142461"/>
                  <a:pt x="0" y="135757"/>
                  <a:pt x="0" y="127376"/>
                </a:cubicBezTo>
                <a:cubicBezTo>
                  <a:pt x="0" y="118996"/>
                  <a:pt x="6420" y="110616"/>
                  <a:pt x="14446" y="110616"/>
                </a:cubicBezTo>
                <a:close/>
                <a:moveTo>
                  <a:pt x="14446" y="54470"/>
                </a:moveTo>
                <a:lnTo>
                  <a:pt x="223113" y="54470"/>
                </a:lnTo>
                <a:cubicBezTo>
                  <a:pt x="231138" y="54470"/>
                  <a:pt x="237559" y="61174"/>
                  <a:pt x="237559" y="69554"/>
                </a:cubicBezTo>
                <a:cubicBezTo>
                  <a:pt x="237559" y="77934"/>
                  <a:pt x="231138" y="86315"/>
                  <a:pt x="223113" y="86315"/>
                </a:cubicBezTo>
                <a:lnTo>
                  <a:pt x="14446" y="86315"/>
                </a:lnTo>
                <a:cubicBezTo>
                  <a:pt x="6420" y="86315"/>
                  <a:pt x="0" y="79611"/>
                  <a:pt x="0" y="71230"/>
                </a:cubicBezTo>
                <a:cubicBezTo>
                  <a:pt x="0" y="62850"/>
                  <a:pt x="6420" y="54470"/>
                  <a:pt x="14446" y="54470"/>
                </a:cubicBezTo>
                <a:close/>
                <a:moveTo>
                  <a:pt x="14446" y="0"/>
                </a:moveTo>
                <a:lnTo>
                  <a:pt x="223113" y="0"/>
                </a:lnTo>
                <a:cubicBezTo>
                  <a:pt x="231138" y="0"/>
                  <a:pt x="237559" y="6704"/>
                  <a:pt x="237559" y="15084"/>
                </a:cubicBezTo>
                <a:cubicBezTo>
                  <a:pt x="237559" y="23464"/>
                  <a:pt x="231138" y="30168"/>
                  <a:pt x="223113" y="30168"/>
                </a:cubicBezTo>
                <a:lnTo>
                  <a:pt x="14446" y="30168"/>
                </a:lnTo>
                <a:cubicBezTo>
                  <a:pt x="6420" y="30168"/>
                  <a:pt x="0" y="23464"/>
                  <a:pt x="0" y="15084"/>
                </a:cubicBezTo>
                <a:cubicBezTo>
                  <a:pt x="0" y="6704"/>
                  <a:pt x="6420" y="0"/>
                  <a:pt x="1444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 sz="1800" dirty="0">
              <a:solidFill>
                <a:schemeClr val="tx1"/>
              </a:solidFill>
            </a:endParaRPr>
          </a:p>
        </p:txBody>
      </p:sp>
      <p:pic>
        <p:nvPicPr>
          <p:cNvPr id="28" name="Picture 27" descr="nl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74" y="5395540"/>
            <a:ext cx="1200292" cy="1411757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36" y="5817239"/>
            <a:ext cx="1619887" cy="915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FEC06B-D2B4-4974-9D8C-D7E226CC6141}"/>
              </a:ext>
            </a:extLst>
          </p:cNvPr>
          <p:cNvSpPr txBox="1"/>
          <p:nvPr/>
        </p:nvSpPr>
        <p:spPr>
          <a:xfrm>
            <a:off x="5732851" y="935388"/>
            <a:ext cx="4584882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8" lvl="0"/>
            <a:r>
              <a:rPr lang="en-US" sz="1400" dirty="0">
                <a:latin typeface="+mn-lt"/>
                <a:cs typeface="Arial" panose="020B0604020202020204" pitchFamily="34" charset="0"/>
              </a:rPr>
              <a:t>Belonging,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Agency</a:t>
            </a:r>
            <a:r>
              <a:rPr lang="en-US" sz="1400" dirty="0"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Cultural Competency, Accountability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EBCBB-6F0D-4EEE-8F68-B462774A9FBA}"/>
              </a:ext>
            </a:extLst>
          </p:cNvPr>
          <p:cNvSpPr txBox="1"/>
          <p:nvPr/>
        </p:nvSpPr>
        <p:spPr>
          <a:xfrm>
            <a:off x="5145761" y="1406699"/>
            <a:ext cx="6228049" cy="5151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21" marR="0" indent="-28572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Awareness is key</a:t>
            </a:r>
          </a:p>
          <a:p>
            <a:pPr marL="285721" marR="0" indent="-28572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Sense of Belonging important and reinforced through campus activities</a:t>
            </a:r>
            <a:endParaRPr lang="en-US" sz="1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21" marR="0" indent="-28572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Providing resources, interactive learning programs and internships geared towards students who want to pursue a career in IT makes a tangible difference.</a:t>
            </a:r>
          </a:p>
          <a:p>
            <a:pPr marL="285721" marR="0" indent="-28572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Providing real world experience in multiple careers within IT moves curriculum from the abstract to something relatable.</a:t>
            </a:r>
          </a:p>
          <a:p>
            <a:pPr marL="285721" marR="0" indent="-28572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Mentoring opportunities with IT professionals is critical in establishing a support network for students as they transition from high school to college.</a:t>
            </a:r>
          </a:p>
          <a:p>
            <a:pPr marL="285721" marR="0" indent="-28572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Mentors and administrators providing information and support for pathways into UC serves as a bridge as mentors and volunteers span academia and practitioner landscapes</a:t>
            </a:r>
          </a:p>
          <a:p>
            <a:pPr marL="285721" marR="0" indent="-28572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Program does not end after the transition to college</a:t>
            </a:r>
          </a:p>
          <a:p>
            <a:pPr marL="285721" marR="0" indent="-28572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1"/>
                </a:solidFill>
                <a:ea typeface="Calibri" panose="020F0502020204030204" pitchFamily="34" charset="0"/>
              </a:rPr>
              <a:t>Transition to college = milestone, success = graduation and successful employment in the workforce (Bearcat Promise)</a:t>
            </a:r>
          </a:p>
          <a:p>
            <a:pPr marL="285721" marR="0" indent="-28572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Must find ways to expand to increase impact</a:t>
            </a:r>
            <a:endParaRPr lang="en-US" sz="1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Hero Color">
      <a:dk1>
        <a:srgbClr val="000000"/>
      </a:dk1>
      <a:lt1>
        <a:srgbClr val="FFFFFF"/>
      </a:lt1>
      <a:dk2>
        <a:srgbClr val="000000"/>
      </a:dk2>
      <a:lt2>
        <a:srgbClr val="FFFAED"/>
      </a:lt2>
      <a:accent1>
        <a:srgbClr val="BF1900"/>
      </a:accent1>
      <a:accent2>
        <a:srgbClr val="AC1600"/>
      </a:accent2>
      <a:accent3>
        <a:srgbClr val="CB3E4A"/>
      </a:accent3>
      <a:accent4>
        <a:srgbClr val="DC7E86"/>
      </a:accent4>
      <a:accent5>
        <a:srgbClr val="EDBEC2"/>
      </a:accent5>
      <a:accent6>
        <a:srgbClr val="EDBEC2"/>
      </a:accent6>
      <a:hlink>
        <a:srgbClr val="FEFEE8"/>
      </a:hlink>
      <a:folHlink>
        <a:srgbClr val="954F72"/>
      </a:folHlink>
    </a:clrScheme>
    <a:fontScheme name="Custom 22">
      <a:majorFont>
        <a:latin typeface="Montserrat SemiBol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53</cp:revision>
  <dcterms:created xsi:type="dcterms:W3CDTF">2024-04-11T18:49:37Z</dcterms:created>
  <dcterms:modified xsi:type="dcterms:W3CDTF">2024-04-11T19:00:10Z</dcterms:modified>
</cp:coreProperties>
</file>